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307" r:id="rId4"/>
    <p:sldId id="308" r:id="rId5"/>
    <p:sldId id="309" r:id="rId6"/>
    <p:sldId id="310" r:id="rId7"/>
    <p:sldId id="311" r:id="rId8"/>
    <p:sldId id="277" r:id="rId9"/>
    <p:sldId id="287" r:id="rId10"/>
    <p:sldId id="279" r:id="rId11"/>
    <p:sldId id="280" r:id="rId12"/>
    <p:sldId id="275" r:id="rId13"/>
    <p:sldId id="278" r:id="rId14"/>
    <p:sldId id="313" r:id="rId15"/>
    <p:sldId id="312" r:id="rId16"/>
    <p:sldId id="292" r:id="rId17"/>
    <p:sldId id="314" r:id="rId18"/>
    <p:sldId id="282" r:id="rId19"/>
    <p:sldId id="283" r:id="rId20"/>
    <p:sldId id="318" r:id="rId21"/>
    <p:sldId id="285" r:id="rId22"/>
    <p:sldId id="284" r:id="rId23"/>
    <p:sldId id="286" r:id="rId24"/>
    <p:sldId id="315" r:id="rId25"/>
    <p:sldId id="288" r:id="rId26"/>
    <p:sldId id="289" r:id="rId27"/>
    <p:sldId id="290" r:id="rId28"/>
    <p:sldId id="319" r:id="rId29"/>
    <p:sldId id="316" r:id="rId30"/>
    <p:sldId id="294" r:id="rId31"/>
    <p:sldId id="295" r:id="rId32"/>
    <p:sldId id="266" r:id="rId33"/>
    <p:sldId id="272" r:id="rId34"/>
    <p:sldId id="273" r:id="rId35"/>
    <p:sldId id="317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6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8CEB2"/>
    <a:srgbClr val="A6A6A6"/>
    <a:srgbClr val="00FA18"/>
    <a:srgbClr val="AE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3175F-C797-4289-91CD-AA62078F8574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36122-B7A7-414A-A37B-4A30763016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4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03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443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1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44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976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77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44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53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719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6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66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78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5196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43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65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2984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87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7089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3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19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146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07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7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459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3628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786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157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70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050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910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191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58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5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25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475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664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01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83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6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21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57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3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6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6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69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613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0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96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8DDF-0679-4ACF-90A0-A91C0A49B948}" type="datetimeFigureOut">
              <a:rPr lang="en-AU" smtClean="0"/>
              <a:t>1/10/2019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33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3.jpeg"/><Relationship Id="rId7" Type="http://schemas.microsoft.com/office/2007/relationships/hdphoto" Target="../media/hdphoto4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10" descr="Image result for university of newcastle">
            <a:extLst>
              <a:ext uri="{FF2B5EF4-FFF2-40B4-BE49-F238E27FC236}">
                <a16:creationId xmlns:a16="http://schemas.microsoft.com/office/drawing/2014/main" id="{0ECCA216-ECE9-4297-A0F7-62C3267BB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t="10662" r="12326" b="11890"/>
          <a:stretch/>
        </p:blipFill>
        <p:spPr bwMode="auto">
          <a:xfrm>
            <a:off x="105263" y="714874"/>
            <a:ext cx="1865016" cy="189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may contain: text">
            <a:extLst>
              <a:ext uri="{FF2B5EF4-FFF2-40B4-BE49-F238E27FC236}">
                <a16:creationId xmlns:a16="http://schemas.microsoft.com/office/drawing/2014/main" id="{9D85C00E-0C47-41C4-9636-FAC943FD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1" b="99356" l="773" r="98840">
                        <a14:foregroundMark x1="21263" y1="11340" x2="48711" y2="4381"/>
                        <a14:foregroundMark x1="48711" y1="4381" x2="67784" y2="4897"/>
                        <a14:foregroundMark x1="67784" y1="4897" x2="87758" y2="27062"/>
                        <a14:foregroundMark x1="87758" y1="27062" x2="92655" y2="45619"/>
                        <a14:foregroundMark x1="92655" y1="45619" x2="91753" y2="62500"/>
                        <a14:foregroundMark x1="91753" y1="62500" x2="82088" y2="65851"/>
                        <a14:foregroundMark x1="82088" y1="65851" x2="81701" y2="68686"/>
                        <a14:foregroundMark x1="31572" y1="4897" x2="54124" y2="258"/>
                        <a14:foregroundMark x1="67178" y1="3374" x2="71778" y2="7732"/>
                        <a14:foregroundMark x1="71778" y1="7732" x2="73711" y2="10825"/>
                        <a14:foregroundMark x1="11727" y1="32216" x2="8505" y2="43170"/>
                        <a14:foregroundMark x1="8505" y1="43170" x2="10180" y2="55799"/>
                        <a14:foregroundMark x1="10180" y1="55799" x2="27964" y2="75258"/>
                        <a14:foregroundMark x1="27964" y1="75258" x2="75644" y2="84407"/>
                        <a14:foregroundMark x1="75644" y1="84407" x2="92655" y2="58119"/>
                        <a14:foregroundMark x1="92655" y1="58119" x2="94845" y2="46263"/>
                        <a14:foregroundMark x1="94845" y1="46263" x2="82603" y2="39433"/>
                        <a14:foregroundMark x1="82603" y1="39433" x2="65851" y2="39948"/>
                        <a14:foregroundMark x1="65851" y1="39948" x2="15206" y2="61340"/>
                        <a14:foregroundMark x1="15206" y1="61340" x2="11469" y2="69588"/>
                        <a14:foregroundMark x1="11469" y1="69588" x2="14433" y2="78866"/>
                        <a14:foregroundMark x1="14433" y1="78866" x2="23582" y2="83763"/>
                        <a14:foregroundMark x1="23582" y1="83763" x2="42912" y2="86598"/>
                        <a14:foregroundMark x1="42912" y1="86598" x2="51289" y2="91624"/>
                        <a14:foregroundMark x1="51289" y1="91624" x2="61727" y2="91366"/>
                        <a14:foregroundMark x1="61727" y1="91366" x2="79897" y2="85567"/>
                        <a14:foregroundMark x1="79897" y1="85567" x2="86469" y2="80026"/>
                        <a14:foregroundMark x1="86469" y1="80026" x2="85438" y2="70361"/>
                        <a14:foregroundMark x1="85438" y1="70361" x2="77191" y2="64175"/>
                        <a14:foregroundMark x1="77191" y1="64175" x2="43943" y2="58892"/>
                        <a14:foregroundMark x1="43943" y1="58892" x2="34794" y2="59794"/>
                        <a14:foregroundMark x1="34794" y1="59794" x2="34665" y2="59923"/>
                        <a14:foregroundMark x1="36211" y1="14691" x2="26160" y2="16237"/>
                        <a14:foregroundMark x1="26160" y1="16237" x2="12629" y2="29897"/>
                        <a14:foregroundMark x1="12629" y1="29897" x2="8634" y2="48067"/>
                        <a14:foregroundMark x1="8634" y1="48067" x2="11340" y2="57861"/>
                        <a14:foregroundMark x1="11340" y1="57861" x2="15851" y2="64562"/>
                        <a14:foregroundMark x1="7861" y1="34278" x2="5284" y2="54510"/>
                        <a14:foregroundMark x1="5284" y1="54510" x2="7603" y2="63789"/>
                        <a14:foregroundMark x1="7603" y1="63789" x2="13531" y2="66881"/>
                        <a14:foregroundMark x1="4253" y1="43557" x2="2435" y2="51921"/>
                        <a14:foregroundMark x1="2421" y1="52712" x2="5284" y2="60180"/>
                        <a14:foregroundMark x1="32603" y1="92139" x2="50387" y2="97036"/>
                        <a14:foregroundMark x1="50387" y1="97036" x2="59021" y2="97036"/>
                        <a14:foregroundMark x1="59021" y1="97036" x2="67526" y2="94716"/>
                        <a14:foregroundMark x1="67526" y1="94716" x2="67526" y2="93428"/>
                        <a14:foregroundMark x1="90206" y1="32216" x2="97036" y2="40593"/>
                        <a14:foregroundMark x1="97036" y1="40593" x2="98454" y2="49356"/>
                        <a14:foregroundMark x1="98454" y1="49356" x2="92268" y2="67397"/>
                        <a14:foregroundMark x1="92268" y1="67397" x2="85825" y2="73582"/>
                        <a14:foregroundMark x1="85825" y1="73582" x2="85052" y2="73840"/>
                        <a14:foregroundMark x1="31572" y1="7990" x2="51160" y2="129"/>
                        <a14:foregroundMark x1="51160" y1="129" x2="54272" y2="445"/>
                        <a14:foregroundMark x1="60832" y1="2046" x2="65206" y2="7732"/>
                        <a14:foregroundMark x1="95361" y1="34021" x2="98454" y2="51804"/>
                        <a14:foregroundMark x1="98454" y1="51804" x2="94330" y2="67397"/>
                        <a14:foregroundMark x1="40851" y1="97036" x2="49871" y2="99356"/>
                        <a14:foregroundMark x1="49871" y1="99356" x2="58247" y2="97294"/>
                        <a14:foregroundMark x1="51933" y1="387" x2="43299" y2="387"/>
                        <a14:foregroundMark x1="43299" y1="387" x2="19201" y2="11082"/>
                        <a14:foregroundMark x1="19201" y1="11082" x2="7474" y2="24871"/>
                        <a14:foregroundMark x1="7474" y1="24871" x2="1546" y2="41495"/>
                        <a14:foregroundMark x1="1546" y1="41495" x2="902" y2="50773"/>
                        <a14:foregroundMark x1="902" y1="49871" x2="8247" y2="76675"/>
                        <a14:foregroundMark x1="57990" y1="98196" x2="76289" y2="91237"/>
                        <a14:foregroundMark x1="76289" y1="91237" x2="90722" y2="78093"/>
                        <a14:foregroundMark x1="90722" y1="78093" x2="97036" y2="62887"/>
                        <a14:foregroundMark x1="97680" y1="61985" x2="98840" y2="43428"/>
                        <a14:foregroundMark x1="98840" y1="43428" x2="93170" y2="26546"/>
                        <a14:foregroundMark x1="62500" y1="2191" x2="79897" y2="10180"/>
                        <a14:foregroundMark x1="79897" y1="10180" x2="81314" y2="11469"/>
                        <a14:foregroundMark x1="1031" y1="44201" x2="1546" y2="60696"/>
                        <a14:backgroundMark x1="66495" y1="258" x2="60567" y2="0"/>
                        <a14:backgroundMark x1="61856" y1="258" x2="5399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" y="3930998"/>
            <a:ext cx="1898239" cy="18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65F4C1-32B9-4CBE-AA95-AF21CF8C9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806" y="950103"/>
            <a:ext cx="9606043" cy="3848054"/>
          </a:xfrm>
        </p:spPr>
        <p:txBody>
          <a:bodyPr>
            <a:normAutofit/>
          </a:bodyPr>
          <a:lstStyle/>
          <a:p>
            <a:r>
              <a:rPr lang="en-AU" sz="3200" dirty="0" smtClean="0"/>
              <a:t>Progress Seminar 2019:</a:t>
            </a:r>
            <a:br>
              <a:rPr lang="en-AU" sz="3200" dirty="0" smtClean="0"/>
            </a:br>
            <a:r>
              <a:rPr lang="en-AU" sz="3200" dirty="0" smtClean="0"/>
              <a:t>Paul Garrett</a:t>
            </a:r>
            <a:br>
              <a:rPr lang="en-AU" sz="3200" dirty="0" smtClean="0"/>
            </a:br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 smtClean="0"/>
              <a:t>Understanding the cognitive mechanisms behind the comparison of quantities and the confusion of numbers</a:t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Supervised by Ami </a:t>
            </a:r>
            <a:r>
              <a:rPr lang="en-AU" sz="3200" dirty="0" err="1" smtClean="0"/>
              <a:t>Eidels</a:t>
            </a:r>
            <a:r>
              <a:rPr lang="en-AU" sz="3200" dirty="0" smtClean="0"/>
              <a:t> &amp; Scott Brown</a:t>
            </a:r>
            <a:endParaRPr lang="en-AU" sz="3200" dirty="0"/>
          </a:p>
        </p:txBody>
      </p:sp>
      <p:sp>
        <p:nvSpPr>
          <p:cNvPr id="2" name="Rectangle 1"/>
          <p:cNvSpPr/>
          <p:nvPr/>
        </p:nvSpPr>
        <p:spPr>
          <a:xfrm>
            <a:off x="2180806" y="582923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500" dirty="0"/>
              <a:t>PhD Start Date: 1/3/16</a:t>
            </a:r>
            <a:br>
              <a:rPr lang="en-AU" sz="2500" dirty="0"/>
            </a:br>
            <a:r>
              <a:rPr lang="en-AU" sz="2500" dirty="0"/>
              <a:t>RTS End Date: 29/2/20</a:t>
            </a:r>
          </a:p>
        </p:txBody>
      </p:sp>
    </p:spTree>
    <p:extLst>
      <p:ext uri="{BB962C8B-B14F-4D97-AF65-F5344CB8AC3E}">
        <p14:creationId xmlns:p14="http://schemas.microsoft.com/office/powerpoint/2010/main" val="24187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>
            <a:extLst>
              <a:ext uri="{FF2B5EF4-FFF2-40B4-BE49-F238E27FC236}">
                <a16:creationId xmlns:a16="http://schemas.microsoft.com/office/drawing/2014/main" id="{3331FE97-37EE-489C-9FF2-3CE113571FD7}"/>
              </a:ext>
            </a:extLst>
          </p:cNvPr>
          <p:cNvSpPr/>
          <p:nvPr/>
        </p:nvSpPr>
        <p:spPr>
          <a:xfrm>
            <a:off x="5574721" y="1758911"/>
            <a:ext cx="8665028" cy="510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7ABB745-94E9-4E83-8E01-F6DCFA3490E1}"/>
              </a:ext>
            </a:extLst>
          </p:cNvPr>
          <p:cNvGrpSpPr/>
          <p:nvPr/>
        </p:nvGrpSpPr>
        <p:grpSpPr>
          <a:xfrm>
            <a:off x="7115502" y="1839395"/>
            <a:ext cx="4913276" cy="4841771"/>
            <a:chOff x="3006724" y="719114"/>
            <a:chExt cx="4913276" cy="4841771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D05D4A-160E-4BBC-B418-4BDA87704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0000" y="1600885"/>
              <a:ext cx="3960000" cy="39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BB9967E-CB57-4554-A56F-A10343789667}"/>
                </a:ext>
              </a:extLst>
            </p:cNvPr>
            <p:cNvSpPr/>
            <p:nvPr/>
          </p:nvSpPr>
          <p:spPr>
            <a:xfrm>
              <a:off x="4320000" y="1960700"/>
              <a:ext cx="3600000" cy="360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ACD259A-AEAA-4C8D-B823-0B8D0232413E}"/>
                </a:ext>
              </a:extLst>
            </p:cNvPr>
            <p:cNvSpPr/>
            <p:nvPr/>
          </p:nvSpPr>
          <p:spPr>
            <a:xfrm>
              <a:off x="6845895" y="1236219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1AE0CA-5159-474B-8ABC-4CE18C3BCCB6}"/>
                </a:ext>
              </a:extLst>
            </p:cNvPr>
            <p:cNvSpPr/>
            <p:nvPr/>
          </p:nvSpPr>
          <p:spPr>
            <a:xfrm rot="16200000">
              <a:off x="3314244" y="2721498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2E9EBC32-69E8-44A5-9F22-109EB5817BC9}"/>
                </a:ext>
              </a:extLst>
            </p:cNvPr>
            <p:cNvSpPr/>
            <p:nvPr/>
          </p:nvSpPr>
          <p:spPr>
            <a:xfrm rot="16200000">
              <a:off x="3359273" y="4739661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EC519B-4FA8-47EE-B4CD-A0DD01E97DD7}"/>
                </a:ext>
              </a:extLst>
            </p:cNvPr>
            <p:cNvSpPr/>
            <p:nvPr/>
          </p:nvSpPr>
          <p:spPr>
            <a:xfrm>
              <a:off x="4961342" y="1232086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52E22E-F9C5-427F-B3DC-F882AFDB8C48}"/>
                </a:ext>
              </a:extLst>
            </p:cNvPr>
            <p:cNvSpPr/>
            <p:nvPr/>
          </p:nvSpPr>
          <p:spPr>
            <a:xfrm rot="16200000">
              <a:off x="2694298" y="3120409"/>
              <a:ext cx="1024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</a:t>
              </a:r>
              <a:r>
                <a:rPr lang="en-AU" b="1" dirty="0"/>
                <a:t> B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B4EA8CF-6834-48F3-BA68-2BC13FA87283}"/>
                </a:ext>
              </a:extLst>
            </p:cNvPr>
            <p:cNvSpPr/>
            <p:nvPr/>
          </p:nvSpPr>
          <p:spPr>
            <a:xfrm>
              <a:off x="5318996" y="719114"/>
              <a:ext cx="10554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 A</a:t>
              </a:r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517DCC5-267F-4C29-97CF-8F0A4C6D1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4759699"/>
              <a:ext cx="792000" cy="396000"/>
              <a:chOff x="5761160" y="360000"/>
              <a:chExt cx="1080000" cy="540000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B618D43-8895-4A44-9554-49B88B38F38E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2311DBDF-24CD-4821-8C73-EBD23D6D9F9E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2117C6C-A62A-4806-B536-DD56406611A0}"/>
                </a:ext>
              </a:extLst>
            </p:cNvPr>
            <p:cNvSpPr/>
            <p:nvPr/>
          </p:nvSpPr>
          <p:spPr>
            <a:xfrm>
              <a:off x="6926433" y="4759699"/>
              <a:ext cx="792000" cy="396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DA24EF7-3B9C-44FF-9CA7-2C3EBA913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136" y="1960700"/>
              <a:ext cx="2397600" cy="239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F01E16F-9EDC-4226-BC48-BC68766AB4DF}"/>
                </a:ext>
              </a:extLst>
            </p:cNvPr>
            <p:cNvCxnSpPr/>
            <p:nvPr/>
          </p:nvCxnSpPr>
          <p:spPr>
            <a:xfrm flipH="1">
              <a:off x="6717600" y="1600700"/>
              <a:ext cx="0" cy="396000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5BCC06A-DED4-457B-B8BA-28475B322226}"/>
                </a:ext>
              </a:extLst>
            </p:cNvPr>
            <p:cNvCxnSpPr/>
            <p:nvPr/>
          </p:nvCxnSpPr>
          <p:spPr>
            <a:xfrm>
              <a:off x="3960000" y="4358300"/>
              <a:ext cx="396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2703D3F-A139-4BDD-B3B0-4CA146AC9F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2358314"/>
              <a:ext cx="792000" cy="396000"/>
              <a:chOff x="5761160" y="360000"/>
              <a:chExt cx="1080000" cy="540000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9937D919-6557-498F-A732-B8C4CB431A53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A09DF9F-A5CA-4949-BE6A-51CF5C5A847F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2913CF7-051C-4996-858A-582250770E7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05E9978-A101-4E7F-A5BA-2922B30E8E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6433" y="2358314"/>
              <a:ext cx="792000" cy="396000"/>
              <a:chOff x="5761160" y="360000"/>
              <a:chExt cx="1080000" cy="540000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62F16B15-8E43-428E-8961-49C1C83B89A2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B250E88-7725-4075-944F-D5166A230C8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D8B2F3D-671B-497A-9103-E59502E1DA09}"/>
                </a:ext>
              </a:extLst>
            </p:cNvPr>
            <p:cNvSpPr/>
            <p:nvPr/>
          </p:nvSpPr>
          <p:spPr>
            <a:xfrm>
              <a:off x="6165470" y="2424314"/>
              <a:ext cx="264000" cy="26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1368631-14E3-4B48-98F4-3821D93CD0AF}"/>
                </a:ext>
              </a:extLst>
            </p:cNvPr>
            <p:cNvSpPr/>
            <p:nvPr/>
          </p:nvSpPr>
          <p:spPr>
            <a:xfrm>
              <a:off x="5907936" y="197812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D5E366D-EE81-4796-A67A-A8904AA36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0" y="1240700"/>
              <a:ext cx="4320000" cy="43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779CE85-A766-4D97-93CC-C6DD2D533B73}"/>
                </a:ext>
              </a:extLst>
            </p:cNvPr>
            <p:cNvSpPr/>
            <p:nvPr/>
          </p:nvSpPr>
          <p:spPr>
            <a:xfrm>
              <a:off x="7075665" y="1608795"/>
              <a:ext cx="1847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220AADE-B623-422F-97BF-538DCBC0165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30FB0-94B8-4D5B-9654-A9BD9ED515B1}"/>
              </a:ext>
            </a:extLst>
          </p:cNvPr>
          <p:cNvSpPr/>
          <p:nvPr/>
        </p:nvSpPr>
        <p:spPr>
          <a:xfrm>
            <a:off x="10878653" y="3088982"/>
            <a:ext cx="1153168" cy="240387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DBD8FC-06AA-49EB-8364-871D580D6244}"/>
              </a:ext>
            </a:extLst>
          </p:cNvPr>
          <p:cNvSpPr/>
          <p:nvPr/>
        </p:nvSpPr>
        <p:spPr>
          <a:xfrm>
            <a:off x="8434862" y="5532874"/>
            <a:ext cx="2394765" cy="113749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/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𝐷𝑜𝑢𝑏𝑙𝑒𝐴𝐵</m:t>
                          </m:r>
                        </m:num>
                        <m:den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𝑆𝑖𝑛𝑔𝑙𝑒𝐴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𝑆𝑖𝑛𝑔𝑙𝑒𝐵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867451A2-9CD6-419B-8B3E-534F3A62BD0F}"/>
              </a:ext>
            </a:extLst>
          </p:cNvPr>
          <p:cNvSpPr/>
          <p:nvPr/>
        </p:nvSpPr>
        <p:spPr>
          <a:xfrm>
            <a:off x="2305313" y="2940783"/>
            <a:ext cx="877500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Capacity Coefficient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30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76" grpId="0" animBg="1"/>
      <p:bldP spid="77" grpId="0" animBg="1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DE4E16-1BEC-4EDB-8F67-3D9D8266CB7F}"/>
              </a:ext>
            </a:extLst>
          </p:cNvPr>
          <p:cNvGrpSpPr/>
          <p:nvPr/>
        </p:nvGrpSpPr>
        <p:grpSpPr>
          <a:xfrm>
            <a:off x="-10037220" y="1758911"/>
            <a:ext cx="24276969" cy="5109028"/>
            <a:chOff x="-10037220" y="1758911"/>
            <a:chExt cx="24276969" cy="5109028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5574721" y="1758911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7115502" y="1839395"/>
              <a:ext cx="4913276" cy="4841771"/>
              <a:chOff x="3006724" y="719114"/>
              <a:chExt cx="4913276" cy="4841771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D8B2F3D-671B-497A-9103-E59502E1DA09}"/>
                  </a:ext>
                </a:extLst>
              </p:cNvPr>
              <p:cNvSpPr/>
              <p:nvPr/>
            </p:nvSpPr>
            <p:spPr>
              <a:xfrm>
                <a:off x="6165470" y="2424314"/>
                <a:ext cx="264000" cy="2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220AADE-B623-422F-97BF-538DCBC0165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30FB0-94B8-4D5B-9654-A9BD9ED515B1}"/>
                </a:ext>
              </a:extLst>
            </p:cNvPr>
            <p:cNvSpPr/>
            <p:nvPr/>
          </p:nvSpPr>
          <p:spPr>
            <a:xfrm>
              <a:off x="10878653" y="3088982"/>
              <a:ext cx="1153168" cy="240387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DBD8FC-06AA-49EB-8364-871D580D6244}"/>
                </a:ext>
              </a:extLst>
            </p:cNvPr>
            <p:cNvSpPr/>
            <p:nvPr/>
          </p:nvSpPr>
          <p:spPr>
            <a:xfrm>
              <a:off x="8434862" y="5532874"/>
              <a:ext cx="2394765" cy="113749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/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𝐷𝑜𝑢𝑏𝑙𝑒𝐴𝐵</m:t>
                            </m:r>
                          </m:num>
                          <m:den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𝑆𝑖𝑛𝑔𝑙𝑒𝐴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𝑆𝑖𝑛𝑔𝑙𝑒𝐵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blipFill>
                  <a:blip r:embed="rId3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7451A2-9CD6-419B-8B3E-534F3A62BD0F}"/>
                </a:ext>
              </a:extLst>
            </p:cNvPr>
            <p:cNvSpPr/>
            <p:nvPr/>
          </p:nvSpPr>
          <p:spPr>
            <a:xfrm>
              <a:off x="2305313" y="2940783"/>
              <a:ext cx="8775002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/>
                <a:t>Capacity Coefficient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96792D-7C18-40E3-B5F5-BB9008546A06}"/>
                </a:ext>
              </a:extLst>
            </p:cNvPr>
            <p:cNvGrpSpPr/>
            <p:nvPr/>
          </p:nvGrpSpPr>
          <p:grpSpPr>
            <a:xfrm>
              <a:off x="-10037220" y="2352368"/>
              <a:ext cx="8381942" cy="3344612"/>
              <a:chOff x="-10037220" y="2352368"/>
              <a:chExt cx="8381942" cy="334461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87B67D8-AAF9-45BA-BC5E-911D3AEAE2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732"/>
              <a:stretch/>
            </p:blipFill>
            <p:spPr>
              <a:xfrm>
                <a:off x="-10037220" y="2352368"/>
                <a:ext cx="8381942" cy="3042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/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639" r="-5155" b="-8621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/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639" r="-515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8C09283-84A9-4A1C-B17B-764C36603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5991368" y="5050048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A030302-A3EC-4F57-9622-45AD84D6F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4234527" y="503420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85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1.02773 0.037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1A7B2A-81FE-4EA5-8A05-FE7C83991AB0}"/>
              </a:ext>
            </a:extLst>
          </p:cNvPr>
          <p:cNvGrpSpPr/>
          <p:nvPr/>
        </p:nvGrpSpPr>
        <p:grpSpPr>
          <a:xfrm>
            <a:off x="5574721" y="1758911"/>
            <a:ext cx="8665028" cy="5109028"/>
            <a:chOff x="1465943" y="638630"/>
            <a:chExt cx="8665028" cy="51090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53927D-DB5F-41E4-A54B-A6472A34E9D7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B5B0D71-E2FE-46A3-89A8-9DD3DE94B919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7C1404B-83D1-401B-9C18-02BEBEDB9714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3F044C-A81B-4C87-A4F7-6859549EE3D3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445904F-8973-4A1F-B213-2628B4F652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232535-71F1-484A-88E0-84682A8971A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0CD0A5A-01B7-4007-8B44-74B8ECD94EB7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86F96B9-7738-4B72-8E39-78617A1CFAA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05F2A8E-20CE-4550-97E4-C27054989D09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797A7DE-AB8F-423C-9656-7BAB9F3E0703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65B6054-62AB-4FE2-852C-5F30B4E5BCFA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4A7080C-3C19-4173-904F-063DC4D581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FBBAB97-D9C9-41F8-9E8C-4AD6C91DE2D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72AD44F-B5B2-435C-93DE-CBE6949FB55F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4823727-621C-4C79-8983-73473808F1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276AA7D-5246-4EED-9CB1-65E6ACCFA217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5810F5F-AA61-404A-8835-D95E330DA021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6B4ED6F-2E85-43BE-A61E-D6A3B5D6E922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FB200D-32CE-4822-AD62-20915535FC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D3FE7DE-832F-487E-B130-2869328A4D9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BFB69DD-FBDC-4708-B433-BB56E450E7B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8B2F3D-671B-497A-9103-E59502E1DA0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4EC81F-05B6-415D-8B40-09B4B4001515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285490-7B06-474E-8D9A-555FCF72ECF0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2B818BE-A3AD-4E25-89F7-CCC98EADC46A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CF99F8-B976-434C-808B-A45FCF834761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8501237-B0C7-4CB8-939A-BE503C06221C}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CBEF2A-394F-46F3-A592-96BC65D45F4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/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SIC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blipFill>
                <a:blip r:embed="rId3"/>
                <a:stretch>
                  <a:fillRect l="-681" b="-36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/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MIC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46AB5A7-EDC5-437A-874A-E77E52CF6810}"/>
              </a:ext>
            </a:extLst>
          </p:cNvPr>
          <p:cNvSpPr txBox="1"/>
          <p:nvPr/>
        </p:nvSpPr>
        <p:spPr>
          <a:xfrm>
            <a:off x="2042834" y="2650722"/>
            <a:ext cx="66751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300" b="1" dirty="0"/>
              <a:t>Architecture – Parallel/Serial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Survivor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(SIC)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2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AA599F-0F81-4E2E-908A-E6251140DFBA}"/>
              </a:ext>
            </a:extLst>
          </p:cNvPr>
          <p:cNvGrpSpPr/>
          <p:nvPr/>
        </p:nvGrpSpPr>
        <p:grpSpPr>
          <a:xfrm>
            <a:off x="-8061869" y="1758911"/>
            <a:ext cx="22301618" cy="5109028"/>
            <a:chOff x="-8061869" y="1758911"/>
            <a:chExt cx="22301618" cy="5109028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E1A7B2A-81FE-4EA5-8A05-FE7C83991AB0}"/>
                </a:ext>
              </a:extLst>
            </p:cNvPr>
            <p:cNvGrpSpPr/>
            <p:nvPr/>
          </p:nvGrpSpPr>
          <p:grpSpPr>
            <a:xfrm>
              <a:off x="5574721" y="1758911"/>
              <a:ext cx="8665028" cy="5109028"/>
              <a:chOff x="1465943" y="638630"/>
              <a:chExt cx="8665028" cy="5109028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331FE97-37EE-489C-9FF2-3CE113571FD7}"/>
                  </a:ext>
                </a:extLst>
              </p:cNvPr>
              <p:cNvSpPr/>
              <p:nvPr/>
            </p:nvSpPr>
            <p:spPr>
              <a:xfrm>
                <a:off x="1465943" y="638630"/>
                <a:ext cx="8665028" cy="5109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7ABB745-94E9-4E83-8E01-F6DCFA3490E1}"/>
                  </a:ext>
                </a:extLst>
              </p:cNvPr>
              <p:cNvGrpSpPr/>
              <p:nvPr/>
            </p:nvGrpSpPr>
            <p:grpSpPr>
              <a:xfrm>
                <a:off x="3006724" y="719114"/>
                <a:ext cx="4913276" cy="4841771"/>
                <a:chOff x="3006724" y="719114"/>
                <a:chExt cx="4913276" cy="4841771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9D05D4A-160E-4BBC-B418-4BDA877048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0000" y="1600885"/>
                  <a:ext cx="3960000" cy="396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BB9967E-CB57-4554-A56F-A10343789667}"/>
                    </a:ext>
                  </a:extLst>
                </p:cNvPr>
                <p:cNvSpPr/>
                <p:nvPr/>
              </p:nvSpPr>
              <p:spPr>
                <a:xfrm>
                  <a:off x="4320000" y="1960700"/>
                  <a:ext cx="3600000" cy="3600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ACD259A-AEAA-4C8D-B823-0B8D0232413E}"/>
                    </a:ext>
                  </a:extLst>
                </p:cNvPr>
                <p:cNvSpPr/>
                <p:nvPr/>
              </p:nvSpPr>
              <p:spPr>
                <a:xfrm>
                  <a:off x="6845895" y="1236219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E1AE0CA-5159-474B-8ABC-4CE18C3BCCB6}"/>
                    </a:ext>
                  </a:extLst>
                </p:cNvPr>
                <p:cNvSpPr/>
                <p:nvPr/>
              </p:nvSpPr>
              <p:spPr>
                <a:xfrm rot="16200000">
                  <a:off x="3314244" y="2721498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E9EBC32-69E8-44A5-9F22-109EB5817BC9}"/>
                    </a:ext>
                  </a:extLst>
                </p:cNvPr>
                <p:cNvSpPr/>
                <p:nvPr/>
              </p:nvSpPr>
              <p:spPr>
                <a:xfrm rot="16200000">
                  <a:off x="3359273" y="4739661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BEC519B-4FA8-47EE-B4CD-A0DD01E97DD7}"/>
                    </a:ext>
                  </a:extLst>
                </p:cNvPr>
                <p:cNvSpPr/>
                <p:nvPr/>
              </p:nvSpPr>
              <p:spPr>
                <a:xfrm>
                  <a:off x="4961342" y="1232086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F52E22E-F9C5-427F-B3DC-F882AFDB8C48}"/>
                    </a:ext>
                  </a:extLst>
                </p:cNvPr>
                <p:cNvSpPr/>
                <p:nvPr/>
              </p:nvSpPr>
              <p:spPr>
                <a:xfrm rot="16200000">
                  <a:off x="2694298" y="3120409"/>
                  <a:ext cx="10249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</a:t>
                  </a:r>
                  <a:r>
                    <a:rPr lang="en-AU" b="1" dirty="0"/>
                    <a:t> B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B4EA8CF-6834-48F3-BA68-2BC13FA87283}"/>
                    </a:ext>
                  </a:extLst>
                </p:cNvPr>
                <p:cNvSpPr/>
                <p:nvPr/>
              </p:nvSpPr>
              <p:spPr>
                <a:xfrm>
                  <a:off x="5318996" y="719114"/>
                  <a:ext cx="105541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 A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353927D-DB5F-41E4-A54B-A6472A34E9D7}"/>
                    </a:ext>
                  </a:extLst>
                </p:cNvPr>
                <p:cNvSpPr/>
                <p:nvPr/>
              </p:nvSpPr>
              <p:spPr>
                <a:xfrm>
                  <a:off x="4609321" y="1584683"/>
                  <a:ext cx="1789977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High               Low</a:t>
                  </a: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7B5B0D71-E2FE-46A3-89A8-9DD3DE94B919}"/>
                    </a:ext>
                  </a:extLst>
                </p:cNvPr>
                <p:cNvSpPr/>
                <p:nvPr/>
              </p:nvSpPr>
              <p:spPr>
                <a:xfrm rot="16200000">
                  <a:off x="3280703" y="2871657"/>
                  <a:ext cx="17214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b="1" dirty="0"/>
                    <a:t>Low             High</a:t>
                  </a: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E517DCC5-267F-4C29-97CF-8F0A4C6D12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8B618D43-8895-4A44-9554-49B88B38F38E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2311DBDF-24CD-4821-8C73-EBD23D6D9F9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32117C6C-A62A-4806-B536-DD56406611A0}"/>
                    </a:ext>
                  </a:extLst>
                </p:cNvPr>
                <p:cNvSpPr/>
                <p:nvPr/>
              </p:nvSpPr>
              <p:spPr>
                <a:xfrm>
                  <a:off x="6926433" y="4759699"/>
                  <a:ext cx="792000" cy="39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DA24EF7-3B9C-44FF-9CA7-2C3EBA9133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20136" y="1960700"/>
                  <a:ext cx="2397600" cy="2397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27C1404B-83D1-401B-9C18-02BEBEDB9714}"/>
                    </a:ext>
                  </a:extLst>
                </p:cNvPr>
                <p:cNvCxnSpPr/>
                <p:nvPr/>
              </p:nvCxnSpPr>
              <p:spPr>
                <a:xfrm flipH="1">
                  <a:off x="5512158" y="1962489"/>
                  <a:ext cx="0" cy="2397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23F044C-A81B-4C87-A4F7-6859549EE3D3}"/>
                    </a:ext>
                  </a:extLst>
                </p:cNvPr>
                <p:cNvCxnSpPr>
                  <a:cxnSpLocks/>
                  <a:endCxn id="173" idx="3"/>
                </p:cNvCxnSpPr>
                <p:nvPr/>
              </p:nvCxnSpPr>
              <p:spPr>
                <a:xfrm>
                  <a:off x="4320000" y="3159500"/>
                  <a:ext cx="23977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F01E16F-9EDC-4226-BC48-BC68766AB4DF}"/>
                    </a:ext>
                  </a:extLst>
                </p:cNvPr>
                <p:cNvCxnSpPr/>
                <p:nvPr/>
              </p:nvCxnSpPr>
              <p:spPr>
                <a:xfrm flipH="1">
                  <a:off x="6717600" y="1600700"/>
                  <a:ext cx="0" cy="3960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5BCC06A-DED4-457B-B8BA-28475B322226}"/>
                    </a:ext>
                  </a:extLst>
                </p:cNvPr>
                <p:cNvCxnSpPr/>
                <p:nvPr/>
              </p:nvCxnSpPr>
              <p:spPr>
                <a:xfrm>
                  <a:off x="3960000" y="4358300"/>
                  <a:ext cx="3960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4445904F-8973-4A1F-B213-2628B4F6521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7232535-71F1-484A-88E0-84682A8971A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50CD0A5A-01B7-4007-8B44-74B8ECD94EB7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86F96B9-7738-4B72-8E39-78617A1CFAA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05F2A8E-20CE-4550-97E4-C27054989D09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6797A7DE-AB8F-423C-9656-7BAB9F3E0703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B65B6054-62AB-4FE2-852C-5F30B4E5BCFA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34A7080C-3C19-4173-904F-063DC4D581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EFBBAB97-D9C9-41F8-9E8C-4AD6C91DE2D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72AD44F-B5B2-435C-93DE-CBE6949FB55F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54823727-621C-4C79-8983-73473808F1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276AA7D-5246-4EED-9CB1-65E6ACCFA217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5810F5F-AA61-404A-8835-D95E330DA021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26B4ED6F-2E85-43BE-A61E-D6A3B5D6E922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2703D3F-A139-4BDD-B3B0-4CA146AC9F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9937D919-6557-498F-A732-B8C4CB431A53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A09DF9F-A5CA-4949-BE6A-51CF5C5A847F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C2913CF7-051C-4996-858A-582250770E7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305E9978-A101-4E7F-A5BA-2922B30E8E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62F16B15-8E43-428E-8961-49C1C83B89A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5B250E88-7725-4075-944F-D5166A230C8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58FB200D-32CE-4822-AD62-20915535FC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1D3FE7DE-832F-487E-B130-2869328A4D9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FBFB69DD-FBDC-4708-B433-BB56E450E7B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0D8B2F3D-671B-497A-9103-E59502E1DA09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6B4EC81F-05B6-415D-8B40-09B4B4001515}"/>
                    </a:ext>
                  </a:extLst>
                </p:cNvPr>
                <p:cNvSpPr/>
                <p:nvPr/>
              </p:nvSpPr>
              <p:spPr>
                <a:xfrm>
                  <a:off x="4709787" y="1978127"/>
                  <a:ext cx="47320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HH</a:t>
                  </a: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51368631-14E3-4B48-98F4-3821D93CD0AF}"/>
                    </a:ext>
                  </a:extLst>
                </p:cNvPr>
                <p:cNvSpPr/>
                <p:nvPr/>
              </p:nvSpPr>
              <p:spPr>
                <a:xfrm>
                  <a:off x="5907936" y="1978127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LH</a:t>
                  </a: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2285490-7B06-474E-8D9A-555FCF72ECF0}"/>
                    </a:ext>
                  </a:extLst>
                </p:cNvPr>
                <p:cNvSpPr/>
                <p:nvPr/>
              </p:nvSpPr>
              <p:spPr>
                <a:xfrm>
                  <a:off x="5913332" y="3175440"/>
                  <a:ext cx="3802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LL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82B818BE-A3AD-4E25-89F7-CCC98EADC46A}"/>
                    </a:ext>
                  </a:extLst>
                </p:cNvPr>
                <p:cNvSpPr/>
                <p:nvPr/>
              </p:nvSpPr>
              <p:spPr>
                <a:xfrm>
                  <a:off x="4733838" y="3175440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HL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ED5E366D-EE81-4796-A67A-A8904AA36F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240700"/>
                  <a:ext cx="4320000" cy="43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779CE85-A766-4D97-93CC-C6DD2D533B73}"/>
                    </a:ext>
                  </a:extLst>
                </p:cNvPr>
                <p:cNvSpPr/>
                <p:nvPr/>
              </p:nvSpPr>
              <p:spPr>
                <a:xfrm>
                  <a:off x="7075665" y="1608795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endParaRPr lang="en-AU" b="1" dirty="0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5DCF99F8-B976-434C-808B-A45FCF834761}"/>
                    </a:ext>
                  </a:extLst>
                </p:cNvPr>
                <p:cNvCxnSpPr>
                  <a:cxnSpLocks/>
                  <a:stCxn id="173" idx="2"/>
                </p:cNvCxnSpPr>
                <p:nvPr/>
              </p:nvCxnSpPr>
              <p:spPr>
                <a:xfrm flipH="1">
                  <a:off x="5512158" y="4358300"/>
                  <a:ext cx="0" cy="1198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E8501237-B0C7-4CB8-939A-BE503C06221C}"/>
                    </a:ext>
                  </a:extLst>
                </p:cNvPr>
                <p:cNvCxnSpPr>
                  <a:cxnSpLocks/>
                  <a:stCxn id="173" idx="3"/>
                </p:cNvCxnSpPr>
                <p:nvPr/>
              </p:nvCxnSpPr>
              <p:spPr>
                <a:xfrm>
                  <a:off x="6717736" y="3159500"/>
                  <a:ext cx="1198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CBEF2A-394F-46F3-A592-96BC65D45F4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/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SIC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681" b="-3636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/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MIC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607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46AB5A7-EDC5-437A-874A-E77E52CF6810}"/>
                </a:ext>
              </a:extLst>
            </p:cNvPr>
            <p:cNvSpPr txBox="1"/>
            <p:nvPr/>
          </p:nvSpPr>
          <p:spPr>
            <a:xfrm>
              <a:off x="2042834" y="2650722"/>
              <a:ext cx="66751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Architecture – Parallel/Serial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001F1FD-E05A-45BB-897C-0C641E21BB0C}"/>
                </a:ext>
              </a:extLst>
            </p:cNvPr>
            <p:cNvGrpSpPr/>
            <p:nvPr/>
          </p:nvGrpSpPr>
          <p:grpSpPr>
            <a:xfrm>
              <a:off x="-8061869" y="2581207"/>
              <a:ext cx="8047417" cy="3396403"/>
              <a:chOff x="-8061869" y="2581207"/>
              <a:chExt cx="8047417" cy="3396403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A129DAE8-BAA5-4E76-99BD-B0769719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061869" y="2581207"/>
                <a:ext cx="8047417" cy="3036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/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/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65" r="-486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/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865" r="-540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/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1450B8F8-D61A-435C-95BA-5AA77128A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4177452" y="5227207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9B022773-3D81-49AF-BB1B-4FEC17E0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3545288" y="515325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2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Survivor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(SIC)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7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91458 0.0090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2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32644" y="2305615"/>
            <a:ext cx="41641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1</a:t>
            </a:r>
          </a:p>
          <a:p>
            <a:pPr algn="ctr"/>
            <a:r>
              <a:rPr lang="en-AU" sz="7000" b="1" dirty="0" smtClean="0"/>
              <a:t>Estimation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10830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054209" y="5845054"/>
            <a:ext cx="1741017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477847" y="5891039"/>
            <a:ext cx="1741017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50220" y="1352550"/>
            <a:ext cx="2175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4719" y="5088999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528059" y="5123833"/>
            <a:ext cx="793319" cy="82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AU" sz="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98357" y="5088999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9951697" y="5123833"/>
            <a:ext cx="793319" cy="82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AU" sz="5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38" y="1074232"/>
            <a:ext cx="4316342" cy="432853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528059" y="67116"/>
            <a:ext cx="7337400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this item set less-than 20?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50220" y="1352550"/>
            <a:ext cx="2175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5"/>
          <a:stretch/>
        </p:blipFill>
        <p:spPr>
          <a:xfrm>
            <a:off x="2698998" y="570916"/>
            <a:ext cx="8830916" cy="590608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57784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608320" y="409768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4084320" y="411292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8600" y="1062762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899160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9022080" y="411292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0515600" y="409768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046988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89045" y="6361151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10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55895" y="6361150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14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726805" y="6391701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29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163175" y="6361149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 smtClean="0">
                <a:solidFill>
                  <a:srgbClr val="FF0000"/>
                </a:solidFill>
              </a:rPr>
              <a:t>41</a:t>
            </a:r>
            <a:endParaRPr lang="en-AU" sz="3000" b="1" dirty="0">
              <a:solidFill>
                <a:srgbClr val="FF0000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3581400" y="1352550"/>
            <a:ext cx="7753350" cy="190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9133" y="2738865"/>
            <a:ext cx="228517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20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this item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0" y="5095980"/>
            <a:ext cx="1416953" cy="14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4" grpId="0"/>
      <p:bldP spid="105" grpId="0"/>
      <p:bldP spid="1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57387" y="2305615"/>
            <a:ext cx="91146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2</a:t>
            </a:r>
          </a:p>
          <a:p>
            <a:pPr algn="ctr"/>
            <a:r>
              <a:rPr lang="en-AU" sz="7000" b="1" dirty="0" smtClean="0"/>
              <a:t>Comparative Estimation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42330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1B56-1FB3-427F-8423-EB007628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58" y="1183602"/>
            <a:ext cx="8669263" cy="511498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669F6FF-CF6C-470A-9B0C-75EAC581F41D}"/>
              </a:ext>
            </a:extLst>
          </p:cNvPr>
          <p:cNvSpPr/>
          <p:nvPr/>
        </p:nvSpPr>
        <p:spPr>
          <a:xfrm>
            <a:off x="2325224" y="1217663"/>
            <a:ext cx="877500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 smtClean="0"/>
              <a:t>Method</a:t>
            </a:r>
            <a:endParaRPr lang="en-AU" sz="2300" b="1" dirty="0"/>
          </a:p>
          <a:p>
            <a:r>
              <a:rPr lang="en-AU" sz="2300" dirty="0"/>
              <a:t/>
            </a:r>
            <a:br>
              <a:rPr lang="en-AU" sz="2300" dirty="0"/>
            </a:br>
            <a:r>
              <a:rPr lang="en-AU" sz="2300" dirty="0"/>
              <a:t>- View two item-sets (Red &amp; Blue)</a:t>
            </a:r>
            <a:br>
              <a:rPr lang="en-AU" sz="2300" dirty="0"/>
            </a:br>
            <a:r>
              <a:rPr lang="en-AU" sz="2300" dirty="0"/>
              <a:t/>
            </a:r>
            <a:br>
              <a:rPr lang="en-AU" sz="2300" dirty="0"/>
            </a:br>
            <a:r>
              <a:rPr lang="en-AU" sz="2300" dirty="0"/>
              <a:t>- Decide if either item-set </a:t>
            </a:r>
            <a:br>
              <a:rPr lang="en-AU" sz="2300" dirty="0"/>
            </a:br>
            <a:r>
              <a:rPr lang="en-AU" sz="2300" dirty="0"/>
              <a:t>   contains less than 20 discs?</a:t>
            </a:r>
          </a:p>
          <a:p>
            <a:endParaRPr lang="en-AU" sz="2300" dirty="0"/>
          </a:p>
          <a:p>
            <a:endParaRPr lang="en-AU" sz="2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B2603-36FF-49E8-91EF-955C6A1F47FB}"/>
              </a:ext>
            </a:extLst>
          </p:cNvPr>
          <p:cNvSpPr/>
          <p:nvPr/>
        </p:nvSpPr>
        <p:spPr>
          <a:xfrm>
            <a:off x="2325224" y="3741095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Target – Sets Less Than 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D5B47-28B3-4BE7-B604-C60FF978221F}"/>
              </a:ext>
            </a:extLst>
          </p:cNvPr>
          <p:cNvSpPr/>
          <p:nvPr/>
        </p:nvSpPr>
        <p:spPr>
          <a:xfrm>
            <a:off x="2325224" y="4285427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Salience – Numerical Distance effect (NDE)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4404B-655B-44E6-9E30-1D60F7645DED}"/>
              </a:ext>
            </a:extLst>
          </p:cNvPr>
          <p:cNvSpPr/>
          <p:nvPr/>
        </p:nvSpPr>
        <p:spPr>
          <a:xfrm>
            <a:off x="2764258" y="4829759"/>
            <a:ext cx="8335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dirty="0"/>
              <a:t>- NDE – Closer-item sets are slower/harder to respond to, than item-</a:t>
            </a:r>
          </a:p>
          <a:p>
            <a:r>
              <a:rPr lang="en-AU" sz="2300" dirty="0"/>
              <a:t>   sets further apart</a:t>
            </a:r>
          </a:p>
          <a:p>
            <a:r>
              <a:rPr lang="en-AU" sz="2300" dirty="0"/>
              <a:t>     e.g., 14 vs 20 – hard (Low Salience)</a:t>
            </a:r>
            <a:br>
              <a:rPr lang="en-AU" sz="2300" dirty="0"/>
            </a:br>
            <a:r>
              <a:rPr lang="en-AU" sz="2300" dirty="0"/>
              <a:t>     e.g., 10 vs 20 – easy (High Salience)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5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4037 -0.2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1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EED944-AE01-4893-9889-B72E91CDDA3D}"/>
              </a:ext>
            </a:extLst>
          </p:cNvPr>
          <p:cNvGrpSpPr/>
          <p:nvPr/>
        </p:nvGrpSpPr>
        <p:grpSpPr>
          <a:xfrm>
            <a:off x="-7049311" y="874642"/>
            <a:ext cx="18313660" cy="6009446"/>
            <a:chOff x="-7049311" y="874642"/>
            <a:chExt cx="18313660" cy="600944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669F6FF-CF6C-470A-9B0C-75EAC581F41D}"/>
                </a:ext>
              </a:extLst>
            </p:cNvPr>
            <p:cNvSpPr/>
            <p:nvPr/>
          </p:nvSpPr>
          <p:spPr>
            <a:xfrm>
              <a:off x="2325224" y="1217663"/>
              <a:ext cx="8775002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 smtClean="0"/>
                <a:t>Method</a:t>
              </a:r>
            </a:p>
            <a:p>
              <a:r>
                <a:rPr lang="en-AU" sz="2300" dirty="0"/>
                <a:t/>
              </a:r>
              <a:br>
                <a:rPr lang="en-AU" sz="2300" dirty="0"/>
              </a:br>
              <a:r>
                <a:rPr lang="en-AU" sz="2300" dirty="0"/>
                <a:t>- View two item-sets (Red &amp; Blue)</a:t>
              </a:r>
              <a:br>
                <a:rPr lang="en-AU" sz="2300" dirty="0"/>
              </a:br>
              <a:r>
                <a:rPr lang="en-AU" sz="2300" dirty="0"/>
                <a:t/>
              </a:r>
              <a:br>
                <a:rPr lang="en-AU" sz="2300" dirty="0"/>
              </a:br>
              <a:r>
                <a:rPr lang="en-AU" sz="2300" dirty="0"/>
                <a:t>- Decide if either item-set </a:t>
              </a:r>
              <a:br>
                <a:rPr lang="en-AU" sz="2300" dirty="0"/>
              </a:br>
              <a:r>
                <a:rPr lang="en-AU" sz="2300" dirty="0"/>
                <a:t>   contains less than 20 discs?</a:t>
              </a:r>
            </a:p>
            <a:p>
              <a:endParaRPr lang="en-AU" sz="2300" dirty="0"/>
            </a:p>
            <a:p>
              <a:endParaRPr lang="en-AU" sz="23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B2603-36FF-49E8-91EF-955C6A1F47FB}"/>
                </a:ext>
              </a:extLst>
            </p:cNvPr>
            <p:cNvSpPr/>
            <p:nvPr/>
          </p:nvSpPr>
          <p:spPr>
            <a:xfrm>
              <a:off x="2325224" y="3741095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Target – Sets Less Than 20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1D5B47-28B3-4BE7-B604-C60FF978221F}"/>
                </a:ext>
              </a:extLst>
            </p:cNvPr>
            <p:cNvSpPr/>
            <p:nvPr/>
          </p:nvSpPr>
          <p:spPr>
            <a:xfrm>
              <a:off x="2325224" y="4285427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Salience – Numerical Distance effect (NDE)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44404B-655B-44E6-9E30-1D60F7645DED}"/>
                </a:ext>
              </a:extLst>
            </p:cNvPr>
            <p:cNvSpPr/>
            <p:nvPr/>
          </p:nvSpPr>
          <p:spPr>
            <a:xfrm>
              <a:off x="2764258" y="4829759"/>
              <a:ext cx="833596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dirty="0"/>
                <a:t>- NDE – Closer-item sets are slower/harder to respond to, than item-</a:t>
              </a:r>
            </a:p>
            <a:p>
              <a:r>
                <a:rPr lang="en-AU" sz="2300" dirty="0"/>
                <a:t>   sets further apart</a:t>
              </a:r>
            </a:p>
            <a:p>
              <a:r>
                <a:rPr lang="en-AU" sz="2300" dirty="0"/>
                <a:t>     e.g., 14 vs 20 – hard (Low Salience)</a:t>
              </a:r>
              <a:br>
                <a:rPr lang="en-AU" sz="2300" dirty="0"/>
              </a:br>
              <a:r>
                <a:rPr lang="en-AU" sz="2300" dirty="0"/>
                <a:t>     e.g., 10 vs 20 – easy (High Salience)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29DD8E-D708-4C82-AFBA-B976AEAA6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297" t="12736" r="7608" b="48819"/>
            <a:stretch/>
          </p:blipFill>
          <p:spPr>
            <a:xfrm>
              <a:off x="8570563" y="874642"/>
              <a:ext cx="2693786" cy="263532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F36740-2A19-4B70-BD49-8C406CE28D43}"/>
                </a:ext>
              </a:extLst>
            </p:cNvPr>
            <p:cNvGrpSpPr/>
            <p:nvPr/>
          </p:nvGrpSpPr>
          <p:grpSpPr>
            <a:xfrm>
              <a:off x="-7049311" y="1044377"/>
              <a:ext cx="9124854" cy="5839711"/>
              <a:chOff x="528915" y="162745"/>
              <a:chExt cx="9124854" cy="583971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7DDA1E2-A1C0-4899-B4A8-DC91F557C712}"/>
                  </a:ext>
                </a:extLst>
              </p:cNvPr>
              <p:cNvGrpSpPr/>
              <p:nvPr/>
            </p:nvGrpSpPr>
            <p:grpSpPr>
              <a:xfrm>
                <a:off x="528915" y="162745"/>
                <a:ext cx="6124636" cy="5788266"/>
                <a:chOff x="3286064" y="212484"/>
                <a:chExt cx="6124636" cy="5788266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B49C51E-B305-43FF-8940-93CAF58EE646}"/>
                    </a:ext>
                  </a:extLst>
                </p:cNvPr>
                <p:cNvSpPr/>
                <p:nvPr/>
              </p:nvSpPr>
              <p:spPr>
                <a:xfrm>
                  <a:off x="3286064" y="212484"/>
                  <a:ext cx="6124636" cy="5788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B41BBE9-2474-4C64-8F5D-9AE869EF889D}"/>
                    </a:ext>
                  </a:extLst>
                </p:cNvPr>
                <p:cNvGrpSpPr/>
                <p:nvPr/>
              </p:nvGrpSpPr>
              <p:grpSpPr>
                <a:xfrm>
                  <a:off x="3394353" y="227534"/>
                  <a:ext cx="5822012" cy="5607209"/>
                  <a:chOff x="3527703" y="75134"/>
                  <a:chExt cx="5822012" cy="5607209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CC3E7DC-8653-44DF-9A72-ED87253107B3}"/>
                      </a:ext>
                    </a:extLst>
                  </p:cNvPr>
                  <p:cNvSpPr/>
                  <p:nvPr/>
                </p:nvSpPr>
                <p:spPr>
                  <a:xfrm>
                    <a:off x="4493623" y="912140"/>
                    <a:ext cx="4807132" cy="47702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58CA896-1C3C-4231-9DCC-77601A8E96F1}"/>
                      </a:ext>
                    </a:extLst>
                  </p:cNvPr>
                  <p:cNvCxnSpPr>
                    <a:stCxn id="61" idx="0"/>
                    <a:endCxn id="61" idx="2"/>
                  </p:cNvCxnSpPr>
                  <p:nvPr/>
                </p:nvCxnSpPr>
                <p:spPr>
                  <a:xfrm>
                    <a:off x="6897189" y="912140"/>
                    <a:ext cx="0" cy="4770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EF5689AA-8CB3-4641-90EF-065A55AC299D}"/>
                      </a:ext>
                    </a:extLst>
                  </p:cNvPr>
                  <p:cNvCxnSpPr/>
                  <p:nvPr/>
                </p:nvCxnSpPr>
                <p:spPr>
                  <a:xfrm>
                    <a:off x="4493623" y="3292549"/>
                    <a:ext cx="48560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67B8CFC-7148-4A0F-96B8-A2991108FA96}"/>
                      </a:ext>
                    </a:extLst>
                  </p:cNvPr>
                  <p:cNvSpPr txBox="1"/>
                  <p:nvPr/>
                </p:nvSpPr>
                <p:spPr>
                  <a:xfrm>
                    <a:off x="5311607" y="13034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EB77D0A-AEAB-419B-8671-0D2724639E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932" y="128549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ADB2F24-0780-4B6A-8B0D-E9856262FC34}"/>
                      </a:ext>
                    </a:extLst>
                  </p:cNvPr>
                  <p:cNvSpPr txBox="1"/>
                  <p:nvPr/>
                </p:nvSpPr>
                <p:spPr>
                  <a:xfrm>
                    <a:off x="7717045" y="131153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A209547-3ADD-4FCE-BF14-EB04F6E4EFF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3370" y="129353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CB512F3-148D-4593-83FB-EF2E416F583D}"/>
                      </a:ext>
                    </a:extLst>
                  </p:cNvPr>
                  <p:cNvSpPr txBox="1"/>
                  <p:nvPr/>
                </p:nvSpPr>
                <p:spPr>
                  <a:xfrm>
                    <a:off x="5330048" y="370480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C496849-9648-41E7-9704-460AE904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373" y="368680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2CB9384-3EBD-42F1-941A-9E085C91EB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35486" y="371284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C72DA5-978E-433F-AF2C-EFE8AC7976C1}"/>
                      </a:ext>
                    </a:extLst>
                  </p:cNvPr>
                  <p:cNvSpPr txBox="1"/>
                  <p:nvPr/>
                </p:nvSpPr>
                <p:spPr>
                  <a:xfrm>
                    <a:off x="8551811" y="369484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F68E108-085B-4BD4-9F36-55220EB792E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92069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7E903DB-9B0F-4E0B-A863-BFCDF1C5833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4595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FDCD7D55-8FED-452F-88FE-E46B8C5B0BA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88611" y="419296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FA0BF3A-0283-413A-983B-8B48C2D3B29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1137" y="504712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1FEFCFBB-E7CB-4593-A73E-E0B13064F3B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85274" y="4213959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4475F5A-91E6-474E-B2AC-09D56CF6499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7800" y="5068119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A16EC5C-3F11-4503-9792-4961B34D32A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6620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B5242F8-151C-45D2-9E28-705E40EBBE1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29146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ADE798-27BC-4F2A-AE57-4347A2D2C97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699" y="9269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1D8DF4B-8572-430C-B961-724E9548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7703699" y="92629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3FA20FB-1426-4D8D-A3A5-9B84E0EA7ED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5299" y="219089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9CFF764-AE9F-420A-A5A7-7388AA616D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4441" y="45773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8C1BAC2-2BE3-4EA6-8D34-5C9E291BD3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21905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4122354-DCD5-4074-899E-0966D7EA062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457832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2595809-8F44-4A6B-8680-C4B59B2D715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096" y="3343540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F4D4A779-AD60-426A-B034-3C49C12C4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2465" y="33425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DA353AB-3EF1-4236-B0B7-DB7B0A1FE378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377" y="389416"/>
                    <a:ext cx="924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87CB9A1-6AE7-4AFF-A0E6-74E656DFC4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680" y="40323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C178D4FC-2960-4B86-9985-0909425736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57982" y="2154488"/>
                    <a:ext cx="9508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323D307-698A-4471-B953-1EE33EC1A05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94808" y="436375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BDE1C1C-C493-44F0-B359-755EFF7C4E0E}"/>
                      </a:ext>
                    </a:extLst>
                  </p:cNvPr>
                  <p:cNvSpPr txBox="1"/>
                  <p:nvPr/>
                </p:nvSpPr>
                <p:spPr>
                  <a:xfrm>
                    <a:off x="6433670" y="75134"/>
                    <a:ext cx="12856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Red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365C649-9F3D-4161-91A6-17793C8D466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43917" y="3107883"/>
                    <a:ext cx="13369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Blue</a:t>
                    </a:r>
                  </a:p>
                </p:txBody>
              </p:sp>
            </p:grp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489CE6-A6EE-4AFF-A2E8-554B1D7A9F5F}"/>
                  </a:ext>
                </a:extLst>
              </p:cNvPr>
              <p:cNvSpPr/>
              <p:nvPr/>
            </p:nvSpPr>
            <p:spPr>
              <a:xfrm>
                <a:off x="2359377" y="179048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25B87F-11C3-4A8C-8604-2F23B50FF65E}"/>
                  </a:ext>
                </a:extLst>
              </p:cNvPr>
              <p:cNvSpPr/>
              <p:nvPr/>
            </p:nvSpPr>
            <p:spPr>
              <a:xfrm>
                <a:off x="3160233" y="179371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6A1319-2DEF-404A-BAAF-CAED22C18457}"/>
                  </a:ext>
                </a:extLst>
              </p:cNvPr>
              <p:cNvSpPr/>
              <p:nvPr/>
            </p:nvSpPr>
            <p:spPr>
              <a:xfrm>
                <a:off x="3166262" y="260734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79B50F-C79A-475D-ABA3-AAB9A70C5031}"/>
                  </a:ext>
                </a:extLst>
              </p:cNvPr>
              <p:cNvSpPr/>
              <p:nvPr/>
            </p:nvSpPr>
            <p:spPr>
              <a:xfrm>
                <a:off x="2358071" y="260375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1F60BD-1292-4D93-8EE2-68F22BD70D2B}"/>
                  </a:ext>
                </a:extLst>
              </p:cNvPr>
              <p:cNvSpPr/>
              <p:nvPr/>
            </p:nvSpPr>
            <p:spPr>
              <a:xfrm>
                <a:off x="4762611" y="178245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396DAD-D8D9-4E03-8A8E-03AA758A1182}"/>
                  </a:ext>
                </a:extLst>
              </p:cNvPr>
              <p:cNvSpPr/>
              <p:nvPr/>
            </p:nvSpPr>
            <p:spPr>
              <a:xfrm>
                <a:off x="5563467" y="178569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84F14D-C1AE-4A19-8E30-A2394ECA45B1}"/>
                  </a:ext>
                </a:extLst>
              </p:cNvPr>
              <p:cNvSpPr/>
              <p:nvPr/>
            </p:nvSpPr>
            <p:spPr>
              <a:xfrm>
                <a:off x="5569496" y="259932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2C989A5-4D9D-487A-9B21-02B9B4FE1352}"/>
                  </a:ext>
                </a:extLst>
              </p:cNvPr>
              <p:cNvSpPr/>
              <p:nvPr/>
            </p:nvSpPr>
            <p:spPr>
              <a:xfrm>
                <a:off x="4761305" y="2595731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1464FB-3D89-4B94-885F-35146215E739}"/>
                  </a:ext>
                </a:extLst>
              </p:cNvPr>
              <p:cNvSpPr/>
              <p:nvPr/>
            </p:nvSpPr>
            <p:spPr>
              <a:xfrm>
                <a:off x="2363838" y="416644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EB1F36-8E5D-4F36-8202-4669772E35DB}"/>
                  </a:ext>
                </a:extLst>
              </p:cNvPr>
              <p:cNvSpPr/>
              <p:nvPr/>
            </p:nvSpPr>
            <p:spPr>
              <a:xfrm>
                <a:off x="3164694" y="416967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21AF8A-926D-4FD5-A743-9D651B01B7B5}"/>
                  </a:ext>
                </a:extLst>
              </p:cNvPr>
              <p:cNvSpPr/>
              <p:nvPr/>
            </p:nvSpPr>
            <p:spPr>
              <a:xfrm>
                <a:off x="3170723" y="498331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690F81-A81F-478B-B094-97224E2634F3}"/>
                  </a:ext>
                </a:extLst>
              </p:cNvPr>
              <p:cNvSpPr/>
              <p:nvPr/>
            </p:nvSpPr>
            <p:spPr>
              <a:xfrm>
                <a:off x="2362532" y="497971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E4F5EE-2A84-4E6C-9988-92794A8B5515}"/>
                  </a:ext>
                </a:extLst>
              </p:cNvPr>
              <p:cNvSpPr/>
              <p:nvPr/>
            </p:nvSpPr>
            <p:spPr>
              <a:xfrm>
                <a:off x="4763193" y="418160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925F9D-3E90-4B5B-9C1A-CDB5B614CE2B}"/>
                  </a:ext>
                </a:extLst>
              </p:cNvPr>
              <p:cNvSpPr/>
              <p:nvPr/>
            </p:nvSpPr>
            <p:spPr>
              <a:xfrm>
                <a:off x="5564049" y="418483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ECB3E7-ABA6-4B5D-B834-645285ED21EA}"/>
                  </a:ext>
                </a:extLst>
              </p:cNvPr>
              <p:cNvSpPr/>
              <p:nvPr/>
            </p:nvSpPr>
            <p:spPr>
              <a:xfrm>
                <a:off x="5570078" y="499847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7EFA04-5373-4033-AFEA-4949B316DD1A}"/>
                  </a:ext>
                </a:extLst>
              </p:cNvPr>
              <p:cNvSpPr/>
              <p:nvPr/>
            </p:nvSpPr>
            <p:spPr>
              <a:xfrm>
                <a:off x="4761887" y="499488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B85AA4-8299-4DA4-B4A7-158013415D08}"/>
                  </a:ext>
                </a:extLst>
              </p:cNvPr>
              <p:cNvSpPr/>
              <p:nvPr/>
            </p:nvSpPr>
            <p:spPr>
              <a:xfrm>
                <a:off x="6735533" y="1014801"/>
                <a:ext cx="2406537" cy="47702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BAEB517-6E12-4418-8BB0-ED23629B0696}"/>
                  </a:ext>
                </a:extLst>
              </p:cNvPr>
              <p:cNvSpPr/>
              <p:nvPr/>
            </p:nvSpPr>
            <p:spPr>
              <a:xfrm>
                <a:off x="7248538" y="177548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9799F4-9BF3-48F8-829F-8770C3515210}"/>
                  </a:ext>
                </a:extLst>
              </p:cNvPr>
              <p:cNvSpPr/>
              <p:nvPr/>
            </p:nvSpPr>
            <p:spPr>
              <a:xfrm>
                <a:off x="8049394" y="177871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3D48EA-C7F4-433A-B6DC-52754141E243}"/>
                  </a:ext>
                </a:extLst>
              </p:cNvPr>
              <p:cNvSpPr/>
              <p:nvPr/>
            </p:nvSpPr>
            <p:spPr>
              <a:xfrm>
                <a:off x="8055423" y="259234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B20333-587D-4F48-A12D-31A221BFF776}"/>
                  </a:ext>
                </a:extLst>
              </p:cNvPr>
              <p:cNvSpPr/>
              <p:nvPr/>
            </p:nvSpPr>
            <p:spPr>
              <a:xfrm>
                <a:off x="7247232" y="258875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55E8FEF-36EB-4C4D-A487-9C1E214D49C6}"/>
                  </a:ext>
                </a:extLst>
              </p:cNvPr>
              <p:cNvSpPr/>
              <p:nvPr/>
            </p:nvSpPr>
            <p:spPr>
              <a:xfrm>
                <a:off x="7249120" y="417463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DBB034C-CF9B-480A-B7F2-6E37E9D9ED5F}"/>
                  </a:ext>
                </a:extLst>
              </p:cNvPr>
              <p:cNvSpPr/>
              <p:nvPr/>
            </p:nvSpPr>
            <p:spPr>
              <a:xfrm>
                <a:off x="8049976" y="417786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3647A7-6E92-4078-95AF-D81E0760816D}"/>
                  </a:ext>
                </a:extLst>
              </p:cNvPr>
              <p:cNvSpPr/>
              <p:nvPr/>
            </p:nvSpPr>
            <p:spPr>
              <a:xfrm>
                <a:off x="8056005" y="499149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E7CD55-1551-437A-AD89-8C620397D556}"/>
                  </a:ext>
                </a:extLst>
              </p:cNvPr>
              <p:cNvSpPr/>
              <p:nvPr/>
            </p:nvSpPr>
            <p:spPr>
              <a:xfrm>
                <a:off x="7247814" y="498790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DDCE6D-9CAD-43E0-84C6-2CD92899C46F}"/>
                  </a:ext>
                </a:extLst>
              </p:cNvPr>
              <p:cNvSpPr txBox="1"/>
              <p:nvPr/>
            </p:nvSpPr>
            <p:spPr>
              <a:xfrm>
                <a:off x="7278824" y="1040402"/>
                <a:ext cx="148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D50749-1560-4B2D-8796-26D1C0FEC1F5}"/>
                  </a:ext>
                </a:extLst>
              </p:cNvPr>
              <p:cNvSpPr txBox="1"/>
              <p:nvPr/>
            </p:nvSpPr>
            <p:spPr>
              <a:xfrm>
                <a:off x="7363841" y="1396197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FE17F3-5B58-4C06-9B08-97DAA26145AA}"/>
                  </a:ext>
                </a:extLst>
              </p:cNvPr>
              <p:cNvSpPr txBox="1"/>
              <p:nvPr/>
            </p:nvSpPr>
            <p:spPr>
              <a:xfrm>
                <a:off x="8069257" y="1396197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6EC2BA-9D2D-4DA3-A941-9CF09E4E23A5}"/>
                  </a:ext>
                </a:extLst>
              </p:cNvPr>
              <p:cNvSpPr txBox="1"/>
              <p:nvPr/>
            </p:nvSpPr>
            <p:spPr>
              <a:xfrm rot="16200000">
                <a:off x="6687960" y="191337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A9C91B-E1FE-4BCA-A2BB-D255DC4BD723}"/>
                  </a:ext>
                </a:extLst>
              </p:cNvPr>
              <p:cNvSpPr txBox="1"/>
              <p:nvPr/>
            </p:nvSpPr>
            <p:spPr>
              <a:xfrm rot="16200000">
                <a:off x="6710486" y="276753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25E665-5BFC-4687-89D7-8E48F90EE66C}"/>
                  </a:ext>
                </a:extLst>
              </p:cNvPr>
              <p:cNvSpPr txBox="1"/>
              <p:nvPr/>
            </p:nvSpPr>
            <p:spPr>
              <a:xfrm rot="16200000">
                <a:off x="6694297" y="430401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8E21C2-C03D-45D1-B732-96888C3C87DE}"/>
                  </a:ext>
                </a:extLst>
              </p:cNvPr>
              <p:cNvSpPr txBox="1"/>
              <p:nvPr/>
            </p:nvSpPr>
            <p:spPr>
              <a:xfrm rot="16200000">
                <a:off x="6716823" y="515817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C9CDB9-7C70-4683-A71E-54409A68E448}"/>
                  </a:ext>
                </a:extLst>
              </p:cNvPr>
              <p:cNvSpPr txBox="1"/>
              <p:nvPr/>
            </p:nvSpPr>
            <p:spPr>
              <a:xfrm>
                <a:off x="7075594" y="3485312"/>
                <a:ext cx="1858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Distractor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3042EB-36AA-439F-A6E3-EC0334FC48AA}"/>
                  </a:ext>
                </a:extLst>
              </p:cNvPr>
              <p:cNvSpPr txBox="1"/>
              <p:nvPr/>
            </p:nvSpPr>
            <p:spPr>
              <a:xfrm>
                <a:off x="7363841" y="38151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F7ABE9-EA71-41A4-83F2-A53FBC992C01}"/>
                  </a:ext>
                </a:extLst>
              </p:cNvPr>
              <p:cNvSpPr txBox="1"/>
              <p:nvPr/>
            </p:nvSpPr>
            <p:spPr>
              <a:xfrm>
                <a:off x="8069257" y="381517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4BBFEF-2260-4A4E-8439-F4CF78202A4F}"/>
                  </a:ext>
                </a:extLst>
              </p:cNvPr>
              <p:cNvSpPr txBox="1"/>
              <p:nvPr/>
            </p:nvSpPr>
            <p:spPr>
              <a:xfrm>
                <a:off x="1615833" y="101475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9BB32-C584-46C4-8DD0-1FAC42892DFE}"/>
                  </a:ext>
                </a:extLst>
              </p:cNvPr>
              <p:cNvSpPr txBox="1"/>
              <p:nvPr/>
            </p:nvSpPr>
            <p:spPr>
              <a:xfrm>
                <a:off x="4013956" y="1014087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EC1986-664A-4703-9B98-95C2A45282FB}"/>
                  </a:ext>
                </a:extLst>
              </p:cNvPr>
              <p:cNvSpPr txBox="1"/>
              <p:nvPr/>
            </p:nvSpPr>
            <p:spPr>
              <a:xfrm>
                <a:off x="1601990" y="3401113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039B14-B2FD-4BB0-9702-446D8929DA32}"/>
                  </a:ext>
                </a:extLst>
              </p:cNvPr>
              <p:cNvSpPr txBox="1"/>
              <p:nvPr/>
            </p:nvSpPr>
            <p:spPr>
              <a:xfrm>
                <a:off x="4012631" y="34011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Dd.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529CDEC-BF67-4942-803F-9CE2B1541145}"/>
                  </a:ext>
                </a:extLst>
              </p:cNvPr>
              <p:cNvSpPr/>
              <p:nvPr/>
            </p:nvSpPr>
            <p:spPr>
              <a:xfrm>
                <a:off x="9170803" y="177795"/>
                <a:ext cx="482966" cy="58246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0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81627 -0.01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7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27"/>
          <p:cNvSpPr/>
          <p:nvPr/>
        </p:nvSpPr>
        <p:spPr>
          <a:xfrm>
            <a:off x="8072846" y="1988026"/>
            <a:ext cx="346271" cy="3877197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Down Arrow 24"/>
          <p:cNvSpPr/>
          <p:nvPr/>
        </p:nvSpPr>
        <p:spPr>
          <a:xfrm>
            <a:off x="6003906" y="2507228"/>
            <a:ext cx="346271" cy="3357995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876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 and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3708" y="828931"/>
            <a:ext cx="3094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1:</a:t>
            </a:r>
          </a:p>
          <a:p>
            <a:pPr algn="ctr"/>
            <a:r>
              <a:rPr lang="en-AU" sz="2500" b="1" dirty="0" smtClean="0"/>
              <a:t>Comparing quantities</a:t>
            </a:r>
            <a:endParaRPr lang="en-AU" sz="2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19117" y="828931"/>
            <a:ext cx="31200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2:</a:t>
            </a:r>
          </a:p>
          <a:p>
            <a:pPr algn="ctr"/>
            <a:r>
              <a:rPr lang="en-AU" sz="2500" b="1" dirty="0" smtClean="0"/>
              <a:t>Number identification</a:t>
            </a:r>
            <a:endParaRPr lang="en-AU" sz="25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967749" y="13643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Numerical Cognition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63637" y="182602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63637" y="278643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 Estimation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263637" y="374684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 </a:t>
            </a:r>
            <a:r>
              <a:rPr lang="en-AU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263637" y="470725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 Models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31867" y="1794192"/>
            <a:ext cx="4294510" cy="992247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 of digits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831867" y="2976987"/>
            <a:ext cx="4294510" cy="1730271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cross cultural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vs English speaking cohort comparison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7748" y="598478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General Conclusions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8072846" y="848607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Down Arrow 21"/>
          <p:cNvSpPr/>
          <p:nvPr/>
        </p:nvSpPr>
        <p:spPr>
          <a:xfrm>
            <a:off x="6003907" y="840394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2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53D0-CE8D-4FA8-8293-83E03005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E10574-D78E-49AF-A57D-1AD78F656D61}"/>
              </a:ext>
            </a:extLst>
          </p:cNvPr>
          <p:cNvSpPr/>
          <p:nvPr/>
        </p:nvSpPr>
        <p:spPr>
          <a:xfrm>
            <a:off x="3981450" y="1752600"/>
            <a:ext cx="2362200" cy="2362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7191790-1E29-45AC-A4B8-558D43BB2546}"/>
              </a:ext>
            </a:extLst>
          </p:cNvPr>
          <p:cNvSpPr/>
          <p:nvPr/>
        </p:nvSpPr>
        <p:spPr>
          <a:xfrm>
            <a:off x="9100582" y="1752600"/>
            <a:ext cx="2362200" cy="24955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0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289569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 smtClean="0"/>
              <a:t>Item-Set </a:t>
            </a:r>
            <a:r>
              <a:rPr lang="en-AU" sz="4000" b="1" dirty="0"/>
              <a:t>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61D71-4074-4F20-A12A-7F5AFD8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80" y="289569"/>
            <a:ext cx="7409921" cy="66445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7" name="Picture 9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BACE7-EE69-4315-83F9-004186F14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58" y="1336931"/>
            <a:ext cx="9849802" cy="492568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113F972-460B-4959-BE32-465C0B12F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911" y="-377010"/>
            <a:ext cx="2548349" cy="194479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241B84C-24ED-463D-8C5F-B1B42F5AD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77" t="7822" r="24402"/>
          <a:stretch/>
        </p:blipFill>
        <p:spPr>
          <a:xfrm>
            <a:off x="7499350" y="118345"/>
            <a:ext cx="1177827" cy="1670446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Processing Architecture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0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0D180404-E0FE-4B6D-969F-FE7B9D255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7" y="1484086"/>
            <a:ext cx="10246652" cy="5124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E21FF-919B-4731-B473-A45091EF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639" y="-410459"/>
            <a:ext cx="2597121" cy="19630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67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731730" y="2305615"/>
            <a:ext cx="87659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3</a:t>
            </a:r>
          </a:p>
          <a:p>
            <a:pPr algn="ctr"/>
            <a:r>
              <a:rPr lang="en-AU" sz="7000" b="1" dirty="0" smtClean="0"/>
              <a:t>Comparative </a:t>
            </a:r>
            <a:r>
              <a:rPr lang="en-AU" sz="7000" b="1" dirty="0" err="1" smtClean="0"/>
              <a:t>Subitizing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5877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1242124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b="1" dirty="0" smtClean="0"/>
              <a:t>Item-Set </a:t>
            </a:r>
            <a:r>
              <a:rPr lang="en-AU" sz="4000" b="1" dirty="0"/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845482"/>
            <a:ext cx="9602646" cy="31670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8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241B84C-24ED-463D-8C5F-B1B42F5AD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0" t="7822" r="73058"/>
          <a:stretch/>
        </p:blipFill>
        <p:spPr>
          <a:xfrm>
            <a:off x="8055300" y="118773"/>
            <a:ext cx="1082350" cy="1670446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Processing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18" y="1567783"/>
            <a:ext cx="9757742" cy="48788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102224" y="106845"/>
            <a:ext cx="1577397" cy="1428032"/>
            <a:chOff x="10102224" y="106845"/>
            <a:chExt cx="1577397" cy="1428032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9A1EC8D-DDC1-4331-80BB-E62EB5D8C969}"/>
                </a:ext>
              </a:extLst>
            </p:cNvPr>
            <p:cNvSpPr/>
            <p:nvPr/>
          </p:nvSpPr>
          <p:spPr>
            <a:xfrm rot="19515981" flipH="1">
              <a:off x="10222119" y="504955"/>
              <a:ext cx="1280273" cy="1029922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0DB457-C17F-43AA-A1B3-9299CFD2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2482" y="856288"/>
              <a:ext cx="1267139" cy="65178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107800">
              <a:off x="10102224" y="106845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b="1" dirty="0" smtClean="0">
                  <a:solidFill>
                    <a:srgbClr val="FF0000"/>
                  </a:solidFill>
                  <a:latin typeface="Bell MT" panose="02020503060305020303" pitchFamily="18" charset="0"/>
                </a:rPr>
                <a:t>Serial</a:t>
              </a:r>
              <a:endParaRPr lang="en-AU" sz="4000" b="1" dirty="0">
                <a:solidFill>
                  <a:srgbClr val="FF0000"/>
                </a:solidFill>
                <a:latin typeface="Bell MT" panose="02020503060305020303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4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E21FF-919B-4731-B473-A45091EF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9" y="-410459"/>
            <a:ext cx="2597121" cy="19630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3" y="1555729"/>
            <a:ext cx="10916672" cy="53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59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12865" y="1352550"/>
            <a:ext cx="16498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and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66" y="1496243"/>
            <a:ext cx="8231632" cy="548775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70663" y="-572599"/>
            <a:ext cx="6777925" cy="2472395"/>
            <a:chOff x="3093502" y="-733493"/>
            <a:chExt cx="8047417" cy="30360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129DAE8-BAA5-4E76-99BD-B0769719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3502" y="-733493"/>
              <a:ext cx="8047417" cy="303607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639050" y="1866901"/>
              <a:ext cx="914400" cy="214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927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045040" y="2305615"/>
            <a:ext cx="61393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4</a:t>
            </a:r>
          </a:p>
          <a:p>
            <a:pPr algn="ctr"/>
            <a:r>
              <a:rPr lang="en-AU" sz="7000" b="1" dirty="0" smtClean="0"/>
              <a:t>Mixture Models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28878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950EE2D-8DDC-4736-9505-714B771D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 b="7671"/>
          <a:stretch/>
        </p:blipFill>
        <p:spPr bwMode="auto">
          <a:xfrm>
            <a:off x="2075543" y="1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3ACD6578-5290-4E21-A2BB-EE9AEAC7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/>
          <a:stretch/>
        </p:blipFill>
        <p:spPr bwMode="auto">
          <a:xfrm>
            <a:off x="2075543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94342785-33DF-4538-8F30-83E35E8F8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2" b="7671"/>
          <a:stretch/>
        </p:blipFill>
        <p:spPr bwMode="auto">
          <a:xfrm>
            <a:off x="2075542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41" y="1141831"/>
            <a:ext cx="11546190" cy="577309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1467392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 smtClean="0"/>
              <a:t>Study 4:</a:t>
            </a:r>
            <a:br>
              <a:rPr lang="en-AU" sz="4000" b="1" dirty="0" smtClean="0"/>
            </a:br>
            <a:r>
              <a:rPr lang="en-AU" sz="4000" b="1" dirty="0" smtClean="0"/>
              <a:t>Stimulating Mixtures of Architecture</a:t>
            </a:r>
            <a:endParaRPr lang="en-AU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0536" y="1352550"/>
            <a:ext cx="157447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4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315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100,000</a:t>
            </a: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Simulated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Trials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Per-Condition</a:t>
            </a:r>
          </a:p>
          <a:p>
            <a:pPr algn="ctr"/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360 000 per Figure</a:t>
            </a: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26" y="1141831"/>
            <a:ext cx="11473523" cy="5736762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0536" y="1352550"/>
            <a:ext cx="157447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4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 txBox="1">
            <a:spLocks/>
          </p:cNvSpPr>
          <p:nvPr/>
        </p:nvSpPr>
        <p:spPr>
          <a:xfrm>
            <a:off x="2434258" y="85231"/>
            <a:ext cx="8911843" cy="1467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000" b="1" smtClean="0"/>
              <a:t>Study 4:</a:t>
            </a:r>
            <a:br>
              <a:rPr lang="en-AU" sz="4000" b="1" smtClean="0"/>
            </a:br>
            <a:r>
              <a:rPr lang="en-AU" sz="4000" b="1" smtClean="0"/>
              <a:t>Stimulating Mixtures of Architecture</a:t>
            </a:r>
            <a:endParaRPr lang="en-AU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315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100,000</a:t>
            </a: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Simulated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Trials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Per-Condition</a:t>
            </a:r>
          </a:p>
          <a:p>
            <a:pPr algn="ctr"/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360 000 per Figure</a:t>
            </a: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4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 result for mone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0"/>
          <a:stretch/>
        </p:blipFill>
        <p:spPr bwMode="auto">
          <a:xfrm>
            <a:off x="2075542" y="0"/>
            <a:ext cx="101164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programing numbers compu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4"/>
          <a:stretch/>
        </p:blipFill>
        <p:spPr bwMode="auto">
          <a:xfrm>
            <a:off x="2075543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rump map sharp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1" y="0"/>
            <a:ext cx="10291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social media heart coun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78" b="90000" l="16719" r="83125">
                        <a14:foregroundMark x1="34219" y1="34722" x2="22500" y2="27222"/>
                        <a14:foregroundMark x1="22813" y1="41944" x2="22813" y2="41944"/>
                        <a14:foregroundMark x1="33438" y1="62778" x2="45938" y2="32778"/>
                        <a14:foregroundMark x1="36094" y1="23056" x2="46094" y2="40556"/>
                        <a14:foregroundMark x1="35938" y1="29444" x2="31250" y2="35556"/>
                        <a14:foregroundMark x1="31094" y1="31389" x2="21563" y2="38889"/>
                        <a14:foregroundMark x1="53125" y1="23611" x2="53438" y2="57500"/>
                        <a14:foregroundMark x1="53438" y1="57500" x2="60625" y2="58333"/>
                        <a14:foregroundMark x1="60625" y1="58333" x2="60313" y2="25556"/>
                        <a14:foregroundMark x1="66563" y1="24722" x2="66719" y2="58611"/>
                        <a14:foregroundMark x1="67969" y1="59167" x2="75625" y2="57222"/>
                        <a14:foregroundMark x1="75156" y1="56944" x2="71719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8" r="8512"/>
          <a:stretch/>
        </p:blipFill>
        <p:spPr bwMode="auto">
          <a:xfrm>
            <a:off x="1685804" y="3067049"/>
            <a:ext cx="553545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8645" y="3067049"/>
            <a:ext cx="153118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8</a:t>
            </a:r>
            <a:endParaRPr lang="en-US" sz="20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3084" name="Picture 12" descr="Image result for electronic ident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0" y="0"/>
            <a:ext cx="1029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6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ffee c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39" y="1465088"/>
            <a:ext cx="2147766" cy="33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704" y="4968526"/>
            <a:ext cx="2312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$5 vs $6</a:t>
            </a:r>
            <a:endParaRPr lang="en-AU" sz="5000" dirty="0"/>
          </a:p>
        </p:txBody>
      </p:sp>
      <p:sp>
        <p:nvSpPr>
          <p:cNvPr id="7" name="TextBox 6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pic>
        <p:nvPicPr>
          <p:cNvPr id="4098" name="Picture 2" descr="Image result for stock mar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01" y="1549674"/>
            <a:ext cx="5661025" cy="31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48268" y="4965002"/>
            <a:ext cx="3408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$5M vs $6M</a:t>
            </a:r>
            <a:endParaRPr lang="en-AU" sz="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5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45251" y="1169658"/>
            <a:ext cx="393415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500" dirty="0" smtClean="0"/>
              <a:t>Perceptual Similarity</a:t>
            </a:r>
          </a:p>
          <a:p>
            <a:r>
              <a:rPr lang="en-AU" sz="3000" dirty="0" smtClean="0"/>
              <a:t>e.g., curvature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45251" y="2976427"/>
            <a:ext cx="4454681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3500" dirty="0">
                <a:solidFill>
                  <a:prstClr val="black"/>
                </a:solidFill>
              </a:rPr>
              <a:t>Numerical </a:t>
            </a:r>
            <a:r>
              <a:rPr lang="en-AU" sz="3500" dirty="0" smtClean="0">
                <a:solidFill>
                  <a:prstClr val="black"/>
                </a:solidFill>
              </a:rPr>
              <a:t>Proximity</a:t>
            </a:r>
          </a:p>
          <a:p>
            <a:pPr lvl="0"/>
            <a:r>
              <a:rPr lang="en-AU" sz="3000" dirty="0" smtClean="0">
                <a:solidFill>
                  <a:prstClr val="black"/>
                </a:solidFill>
              </a:rPr>
              <a:t>e.g., numerical distance</a:t>
            </a:r>
            <a:br>
              <a:rPr lang="en-AU" sz="3000" dirty="0" smtClean="0">
                <a:solidFill>
                  <a:prstClr val="black"/>
                </a:solidFill>
              </a:rPr>
            </a:br>
            <a:r>
              <a:rPr lang="en-AU" sz="3000" dirty="0" smtClean="0">
                <a:solidFill>
                  <a:prstClr val="black"/>
                </a:solidFill>
              </a:rPr>
              <a:t>3 vs 4 are closer than 3 vs 8</a:t>
            </a:r>
            <a:endParaRPr lang="en-AU" sz="30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7806" y="998208"/>
            <a:ext cx="33650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0" b="1" dirty="0" smtClean="0">
                <a:solidFill>
                  <a:schemeClr val="accent5"/>
                </a:solidFill>
              </a:rPr>
              <a:t>3 8</a:t>
            </a:r>
            <a:endParaRPr lang="en-AU" sz="20000" b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2885" y="1673807"/>
            <a:ext cx="619565" cy="181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9500209" y="1673807"/>
            <a:ext cx="619565" cy="181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2467963" y="4902123"/>
            <a:ext cx="842512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3500" dirty="0" smtClean="0">
                <a:solidFill>
                  <a:prstClr val="black"/>
                </a:solidFill>
              </a:rPr>
              <a:t>But what causes our confusions;</a:t>
            </a:r>
            <a:br>
              <a:rPr lang="en-AU" sz="3500" dirty="0" smtClean="0">
                <a:solidFill>
                  <a:prstClr val="black"/>
                </a:solidFill>
              </a:rPr>
            </a:br>
            <a:r>
              <a:rPr lang="en-AU" sz="3500" dirty="0" smtClean="0">
                <a:solidFill>
                  <a:prstClr val="black"/>
                </a:solidFill>
              </a:rPr>
              <a:t>Perceptual similarity or numerical proximity?</a:t>
            </a:r>
            <a:endParaRPr lang="en-AU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6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9863" y="1301673"/>
            <a:ext cx="8923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Studies 5 &amp; 6</a:t>
            </a:r>
          </a:p>
          <a:p>
            <a:pPr lvl="0"/>
            <a:endParaRPr lang="en-AU" sz="3500" dirty="0" smtClean="0">
              <a:solidFill>
                <a:prstClr val="black"/>
              </a:solidFill>
            </a:endParaRP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Use confusion data and multidimensional scaling to examine the mental representations of digits.</a:t>
            </a:r>
          </a:p>
          <a:p>
            <a:pPr lvl="0"/>
            <a:endParaRPr lang="en-AU" sz="3500" dirty="0">
              <a:solidFill>
                <a:prstClr val="black"/>
              </a:solidFill>
            </a:endParaRP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Study 5 – English Speaking Cohort (Australia)</a:t>
            </a: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Study 6 – Chinese Speaking Cohort (Taiwan)</a:t>
            </a:r>
            <a:endParaRPr lang="en-AU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2" y="1485900"/>
            <a:ext cx="10038441" cy="40976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06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998208"/>
            <a:ext cx="7793080" cy="5065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1801" y="6169908"/>
            <a:ext cx="45105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500" dirty="0" smtClean="0"/>
              <a:t>1,170 Trials x 4 Sessions</a:t>
            </a:r>
            <a:endParaRPr lang="en-AU" sz="3000" dirty="0" smtClean="0"/>
          </a:p>
        </p:txBody>
      </p:sp>
    </p:spTree>
    <p:extLst>
      <p:ext uri="{BB962C8B-B14F-4D97-AF65-F5344CB8AC3E}">
        <p14:creationId xmlns:p14="http://schemas.microsoft.com/office/powerpoint/2010/main" val="26422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61" y="1104900"/>
            <a:ext cx="10584114" cy="529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62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83"/>
          <a:stretch/>
        </p:blipFill>
        <p:spPr>
          <a:xfrm>
            <a:off x="2119161" y="250719"/>
            <a:ext cx="10271131" cy="3495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9044" y="4724400"/>
            <a:ext cx="7071361" cy="21336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6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4B0BE-336E-4A9F-87CF-9442C03AB09C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897A06-BC37-446D-A6BA-7213F49F0DB2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B82B32-3899-4807-B233-24C75A5E696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82F33B-5A64-4901-92D9-F5F835B59A50}"/>
              </a:ext>
            </a:extLst>
          </p:cNvPr>
          <p:cNvSpPr txBox="1"/>
          <p:nvPr/>
        </p:nvSpPr>
        <p:spPr>
          <a:xfrm>
            <a:off x="2494643" y="408396"/>
            <a:ext cx="1622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Counting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7077E2-322F-4B70-BC20-829A239824C4}"/>
              </a:ext>
            </a:extLst>
          </p:cNvPr>
          <p:cNvGrpSpPr/>
          <p:nvPr/>
        </p:nvGrpSpPr>
        <p:grpSpPr>
          <a:xfrm>
            <a:off x="2161823" y="4580346"/>
            <a:ext cx="510076" cy="1344204"/>
            <a:chOff x="2161823" y="4580346"/>
            <a:chExt cx="510076" cy="13442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721DA-2D7B-487F-9111-3A35077E6ACD}"/>
                </a:ext>
              </a:extLst>
            </p:cNvPr>
            <p:cNvSpPr txBox="1"/>
            <p:nvPr/>
          </p:nvSpPr>
          <p:spPr>
            <a:xfrm>
              <a:off x="2161823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922B54-D872-4EA3-B747-B54DC667D554}"/>
                </a:ext>
              </a:extLst>
            </p:cNvPr>
            <p:cNvCxnSpPr>
              <a:cxnSpLocks/>
            </p:cNvCxnSpPr>
            <p:nvPr/>
          </p:nvCxnSpPr>
          <p:spPr>
            <a:xfrm>
              <a:off x="2397811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46950A-CAF9-466D-9A14-09E8CDCE1A64}"/>
              </a:ext>
            </a:extLst>
          </p:cNvPr>
          <p:cNvGrpSpPr/>
          <p:nvPr/>
        </p:nvGrpSpPr>
        <p:grpSpPr>
          <a:xfrm>
            <a:off x="2677080" y="4580346"/>
            <a:ext cx="510076" cy="1344204"/>
            <a:chOff x="2677080" y="4580346"/>
            <a:chExt cx="510076" cy="13442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669DD9-A120-4CA6-92A8-FDE94E26090E}"/>
                </a:ext>
              </a:extLst>
            </p:cNvPr>
            <p:cNvSpPr txBox="1"/>
            <p:nvPr/>
          </p:nvSpPr>
          <p:spPr>
            <a:xfrm>
              <a:off x="267708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0B343B-8A71-444A-9CA2-33F250E2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36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B05AC3-D973-42F1-A37E-F5AED6A97FC6}"/>
              </a:ext>
            </a:extLst>
          </p:cNvPr>
          <p:cNvGrpSpPr/>
          <p:nvPr/>
        </p:nvGrpSpPr>
        <p:grpSpPr>
          <a:xfrm>
            <a:off x="3325208" y="4580346"/>
            <a:ext cx="510076" cy="1344204"/>
            <a:chOff x="3325208" y="4580346"/>
            <a:chExt cx="510076" cy="13442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BFE2A-9713-45A2-8E1A-ABB7DE98F159}"/>
                </a:ext>
              </a:extLst>
            </p:cNvPr>
            <p:cNvSpPr txBox="1"/>
            <p:nvPr/>
          </p:nvSpPr>
          <p:spPr>
            <a:xfrm>
              <a:off x="332520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3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D58F69-4BA0-4B0C-81B6-4D14A8DAC84B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56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4226A2-A2EA-4072-82E7-B5AA6CF8BA2B}"/>
              </a:ext>
            </a:extLst>
          </p:cNvPr>
          <p:cNvGrpSpPr/>
          <p:nvPr/>
        </p:nvGrpSpPr>
        <p:grpSpPr>
          <a:xfrm>
            <a:off x="5706030" y="4580346"/>
            <a:ext cx="510076" cy="1344204"/>
            <a:chOff x="5706030" y="4580346"/>
            <a:chExt cx="510076" cy="13442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D3AB7D-2620-4A9C-9F92-2369258D4E92}"/>
                </a:ext>
              </a:extLst>
            </p:cNvPr>
            <p:cNvSpPr txBox="1"/>
            <p:nvPr/>
          </p:nvSpPr>
          <p:spPr>
            <a:xfrm>
              <a:off x="5706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91610-5793-478D-9C73-25EC621F88E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37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FFE1DC-40D6-472E-BD94-FD87896FF10F}"/>
              </a:ext>
            </a:extLst>
          </p:cNvPr>
          <p:cNvGrpSpPr/>
          <p:nvPr/>
        </p:nvGrpSpPr>
        <p:grpSpPr>
          <a:xfrm>
            <a:off x="7611030" y="4580346"/>
            <a:ext cx="510076" cy="1382304"/>
            <a:chOff x="7611030" y="4580346"/>
            <a:chExt cx="510076" cy="13823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D3294A-4860-4748-8B57-5A0C28EA1801}"/>
                </a:ext>
              </a:extLst>
            </p:cNvPr>
            <p:cNvSpPr txBox="1"/>
            <p:nvPr/>
          </p:nvSpPr>
          <p:spPr>
            <a:xfrm>
              <a:off x="7611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0D7D2C-54AC-448F-B50F-963CDBBA97D8}"/>
                </a:ext>
              </a:extLst>
            </p:cNvPr>
            <p:cNvCxnSpPr>
              <a:cxnSpLocks/>
            </p:cNvCxnSpPr>
            <p:nvPr/>
          </p:nvCxnSpPr>
          <p:spPr>
            <a:xfrm>
              <a:off x="7866068" y="54421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CE47A4-BF15-4CA2-B8FF-FD3491893E99}"/>
              </a:ext>
            </a:extLst>
          </p:cNvPr>
          <p:cNvGrpSpPr/>
          <p:nvPr/>
        </p:nvGrpSpPr>
        <p:grpSpPr>
          <a:xfrm>
            <a:off x="8391740" y="4580346"/>
            <a:ext cx="510076" cy="1392401"/>
            <a:chOff x="8391740" y="4580346"/>
            <a:chExt cx="510076" cy="13924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FD8B48-C99D-4533-8738-9737A86C73F0}"/>
                </a:ext>
              </a:extLst>
            </p:cNvPr>
            <p:cNvSpPr txBox="1"/>
            <p:nvPr/>
          </p:nvSpPr>
          <p:spPr>
            <a:xfrm>
              <a:off x="839174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A03341-C6EA-41D7-8817-395321958B94}"/>
                </a:ext>
              </a:extLst>
            </p:cNvPr>
            <p:cNvCxnSpPr>
              <a:cxnSpLocks/>
            </p:cNvCxnSpPr>
            <p:nvPr/>
          </p:nvCxnSpPr>
          <p:spPr>
            <a:xfrm>
              <a:off x="8673282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125C3-7141-4C8F-8E01-9E7581B89177}"/>
              </a:ext>
            </a:extLst>
          </p:cNvPr>
          <p:cNvGrpSpPr/>
          <p:nvPr/>
        </p:nvGrpSpPr>
        <p:grpSpPr>
          <a:xfrm>
            <a:off x="9020818" y="4580346"/>
            <a:ext cx="510076" cy="1392401"/>
            <a:chOff x="9020818" y="4580346"/>
            <a:chExt cx="510076" cy="139240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61F14C-3013-4A36-8631-DFF80C7D4AD9}"/>
                </a:ext>
              </a:extLst>
            </p:cNvPr>
            <p:cNvSpPr txBox="1"/>
            <p:nvPr/>
          </p:nvSpPr>
          <p:spPr>
            <a:xfrm>
              <a:off x="902081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7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2CA4EB-2530-4D24-B61E-5EB472F06611}"/>
                </a:ext>
              </a:extLst>
            </p:cNvPr>
            <p:cNvCxnSpPr>
              <a:cxnSpLocks/>
            </p:cNvCxnSpPr>
            <p:nvPr/>
          </p:nvCxnSpPr>
          <p:spPr>
            <a:xfrm>
              <a:off x="9249086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DC7CD9B-E606-4459-ADFD-FF011C02FEE1}"/>
              </a:ext>
            </a:extLst>
          </p:cNvPr>
          <p:cNvSpPr txBox="1"/>
          <p:nvPr/>
        </p:nvSpPr>
        <p:spPr>
          <a:xfrm>
            <a:off x="10308684" y="4606624"/>
            <a:ext cx="6415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b="1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2AA507-A0FD-4514-A1DF-236F920086BB}"/>
              </a:ext>
            </a:extLst>
          </p:cNvPr>
          <p:cNvSpPr/>
          <p:nvPr/>
        </p:nvSpPr>
        <p:spPr>
          <a:xfrm>
            <a:off x="2578799" y="1025772"/>
            <a:ext cx="619195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Slow and accurate. Judgements of Absolute Value.</a:t>
            </a:r>
          </a:p>
          <a:p>
            <a:r>
              <a:rPr lang="en-AU" sz="2300" dirty="0"/>
              <a:t>e.g., How many blue blocks?</a:t>
            </a:r>
          </a:p>
        </p:txBody>
      </p:sp>
      <p:pic>
        <p:nvPicPr>
          <p:cNvPr id="36" name="Picture 2" descr="Use links below to save image.">
            <a:extLst>
              <a:ext uri="{FF2B5EF4-FFF2-40B4-BE49-F238E27FC236}">
                <a16:creationId xmlns:a16="http://schemas.microsoft.com/office/drawing/2014/main" id="{1980A6DA-3F31-44C4-AED2-CB5C6302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56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8391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 b="24527"/>
          <a:stretch/>
        </p:blipFill>
        <p:spPr>
          <a:xfrm>
            <a:off x="2129597" y="629889"/>
            <a:ext cx="10271131" cy="3156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19045" y="3971487"/>
            <a:ext cx="7071361" cy="21336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2" b="-366"/>
          <a:stretch/>
        </p:blipFill>
        <p:spPr>
          <a:xfrm>
            <a:off x="2144111" y="585644"/>
            <a:ext cx="10271131" cy="3244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19045" y="3971487"/>
            <a:ext cx="7071361" cy="13371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719044" y="6070600"/>
            <a:ext cx="7071361" cy="7529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4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3" b="49195"/>
          <a:stretch/>
        </p:blipFill>
        <p:spPr>
          <a:xfrm>
            <a:off x="2133599" y="622088"/>
            <a:ext cx="10271131" cy="3097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19044" y="5384800"/>
            <a:ext cx="7071361" cy="14732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3719044" y="3987800"/>
            <a:ext cx="7071361" cy="7529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7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0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937" y="136434"/>
            <a:ext cx="96012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1" dirty="0" smtClean="0"/>
              <a:t>Garrett, P. M</a:t>
            </a:r>
            <a:r>
              <a:rPr lang="en-AU" sz="1200" dirty="0" smtClean="0"/>
              <a:t>.,  Yang,  C.T.,  Bennett,  M.,  Howard,  Z.,  Little,  D.,  &amp; 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 A.  (In  prep).   Cross cultural symbolic wheel of fortune:  an investigation into the mental representation of digits for Chinese and English speakers. Frontiers</a:t>
            </a:r>
          </a:p>
          <a:p>
            <a:endParaRPr lang="en-AU" sz="800" dirty="0"/>
          </a:p>
          <a:p>
            <a:r>
              <a:rPr lang="en-AU" sz="1200" dirty="0" smtClean="0"/>
              <a:t>Howard,  Z.  L.,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 Little,  D.,  Townsend,  J.  T.,,  &amp; 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 A.  (In  Submission).   Nice guys check twice:  exhaustive processes in systems factorial technology.  In submission, Psych Review.</a:t>
            </a:r>
          </a:p>
          <a:p>
            <a:endParaRPr lang="en-AU" sz="800" dirty="0"/>
          </a:p>
          <a:p>
            <a:r>
              <a:rPr lang="en-AU" sz="1200" b="1" dirty="0" smtClean="0"/>
              <a:t>Garrett, P. M</a:t>
            </a:r>
            <a:r>
              <a:rPr lang="en-AU" sz="1200" dirty="0" smtClean="0"/>
              <a:t>., Bennett, M., Howard, Z., Yang, C.T., Little, D., &amp;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 (In Submission).  The cost of errors:  confusion analysis and the mental representation of familiar and unfamiliar digits. </a:t>
            </a:r>
            <a:r>
              <a:rPr lang="en-AU" sz="1200" dirty="0" err="1" smtClean="0"/>
              <a:t>Acta</a:t>
            </a:r>
            <a:r>
              <a:rPr lang="en-AU" sz="1200" dirty="0" smtClean="0"/>
              <a:t> </a:t>
            </a:r>
            <a:r>
              <a:rPr lang="en-AU" sz="1200" dirty="0" err="1" smtClean="0"/>
              <a:t>Psychologica</a:t>
            </a:r>
            <a:r>
              <a:rPr lang="en-AU" sz="1200" dirty="0" smtClean="0"/>
              <a:t>.</a:t>
            </a:r>
          </a:p>
          <a:p>
            <a:endParaRPr lang="en-AU" sz="800" dirty="0"/>
          </a:p>
          <a:p>
            <a:r>
              <a:rPr lang="en-AU" sz="1200" dirty="0" err="1" smtClean="0"/>
              <a:t>Yim</a:t>
            </a:r>
            <a:r>
              <a:rPr lang="en-AU" sz="1200" dirty="0" smtClean="0"/>
              <a:t>, 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 Baker,  M.,  Sreekumar,  V.,  &amp;  Dennis,  S.  (Under  Review).   Examining dependencies among different time scales in episodic memory - an experience sampling study. Journal of memory and language.</a:t>
            </a:r>
          </a:p>
          <a:p>
            <a:endParaRPr lang="en-AU" sz="800" dirty="0"/>
          </a:p>
          <a:p>
            <a:r>
              <a:rPr lang="en-AU" sz="1200" dirty="0" smtClean="0"/>
              <a:t>Sreekumar, V., Evans, N. J.,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dirty="0" err="1" smtClean="0"/>
              <a:t>Sederberg</a:t>
            </a:r>
            <a:r>
              <a:rPr lang="en-AU" sz="1200" dirty="0" smtClean="0"/>
              <a:t>, P., &amp; Dennis, S. (In Prep).  Using an experience sampling approach to distinguish distance versus location-based processing in memory for when.  Planned Submission to </a:t>
            </a:r>
            <a:r>
              <a:rPr lang="en-AU" sz="1200" dirty="0" err="1" smtClean="0"/>
              <a:t>Psychonomic</a:t>
            </a:r>
            <a:r>
              <a:rPr lang="en-AU" sz="1200" dirty="0" smtClean="0"/>
              <a:t> Bulletin &amp; Review.</a:t>
            </a:r>
          </a:p>
          <a:p>
            <a:endParaRPr lang="en-AU" sz="800" dirty="0"/>
          </a:p>
          <a:p>
            <a:r>
              <a:rPr lang="en-AU" sz="1200" b="1" dirty="0" smtClean="0"/>
              <a:t>Garrett, P. M</a:t>
            </a:r>
            <a:r>
              <a:rPr lang="en-AU" sz="1200" dirty="0" smtClean="0"/>
              <a:t>., Howard, Z. L., </a:t>
            </a:r>
            <a:r>
              <a:rPr lang="en-AU" sz="1200" dirty="0" err="1" smtClean="0"/>
              <a:t>Landy</a:t>
            </a:r>
            <a:r>
              <a:rPr lang="en-AU" sz="1200" dirty="0" smtClean="0"/>
              <a:t>, D., </a:t>
            </a:r>
            <a:r>
              <a:rPr lang="en-AU" sz="1200" dirty="0" err="1" smtClean="0"/>
              <a:t>Houpt</a:t>
            </a:r>
            <a:r>
              <a:rPr lang="en-AU" sz="1200" dirty="0" smtClean="0"/>
              <a:t>, J. W., &amp; </a:t>
            </a:r>
            <a:r>
              <a:rPr lang="en-AU" sz="1200" dirty="0" err="1" smtClean="0"/>
              <a:t>Eidles</a:t>
            </a:r>
            <a:r>
              <a:rPr lang="en-AU" sz="1200" dirty="0" smtClean="0"/>
              <a:t>, A. (2019).  Comparative estimation systems perform under severely limited workload capacity. Journal of mathematical psychology.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Sreekumar, V., &amp; Stone, B. (2019).  A system for collecting and </a:t>
            </a:r>
            <a:r>
              <a:rPr lang="en-AU" sz="1200" dirty="0" err="1" smtClean="0"/>
              <a:t>analyzing</a:t>
            </a:r>
            <a:r>
              <a:rPr lang="en-AU" sz="1200" dirty="0" smtClean="0"/>
              <a:t> experience sampling data. Behavioural research methods.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Sreekumar, V., &amp; Stone, B. (2018).  Privacy vs open science. Behavioural research methods.</a:t>
            </a:r>
          </a:p>
          <a:p>
            <a:endParaRPr lang="en-AU" sz="800" dirty="0"/>
          </a:p>
          <a:p>
            <a:r>
              <a:rPr lang="en-AU" sz="1200" dirty="0" smtClean="0"/>
              <a:t>Little, D. R.,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A., </a:t>
            </a:r>
            <a:r>
              <a:rPr lang="en-AU" sz="1200" dirty="0" err="1" smtClean="0"/>
              <a:t>Houpt</a:t>
            </a:r>
            <a:r>
              <a:rPr lang="en-AU" sz="1200" dirty="0" smtClean="0"/>
              <a:t>, J. W.,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Griffiths, D. W. (2018).  Systems Factorial Technology analysis of mixture models. Journal of mathematical psychology.</a:t>
            </a:r>
          </a:p>
          <a:p>
            <a:endParaRPr lang="en-AU" sz="800" dirty="0"/>
          </a:p>
          <a:p>
            <a:r>
              <a:rPr lang="en-AU" sz="1200" dirty="0" smtClean="0"/>
              <a:t>Cooper, P.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Rennie J.L. &amp; </a:t>
            </a:r>
            <a:r>
              <a:rPr lang="en-AU" sz="1200" dirty="0" err="1" smtClean="0"/>
              <a:t>Karayanidis</a:t>
            </a:r>
            <a:r>
              <a:rPr lang="en-AU" sz="1200" dirty="0" smtClean="0"/>
              <a:t> F. (2015) Task Uncertainty Can Account for Mixing and Switch Costs in Task-Switching. </a:t>
            </a:r>
            <a:r>
              <a:rPr lang="en-AU" sz="1200" dirty="0" err="1" smtClean="0"/>
              <a:t>PLoS</a:t>
            </a:r>
            <a:r>
              <a:rPr lang="en-AU" sz="1200" dirty="0" smtClean="0"/>
              <a:t> ONE. 10(6)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Hamm, J., </a:t>
            </a:r>
            <a:r>
              <a:rPr lang="en-AU" sz="1200" dirty="0" err="1" smtClean="0"/>
              <a:t>Osth</a:t>
            </a:r>
            <a:r>
              <a:rPr lang="en-AU" sz="1200" dirty="0" smtClean="0"/>
              <a:t>, A., Sreekumar, V., &amp; Stone, B. (2019).  Privacy versus  Open  Science.   In </a:t>
            </a:r>
            <a:r>
              <a:rPr lang="en-AU" sz="1200" dirty="0" err="1" smtClean="0"/>
              <a:t>Goel</a:t>
            </a:r>
            <a:r>
              <a:rPr lang="en-AU" sz="1200" dirty="0" smtClean="0"/>
              <a:t>,  A.,  Seifert,  C.,  &amp;  </a:t>
            </a:r>
            <a:r>
              <a:rPr lang="en-AU" sz="1200" dirty="0" err="1" smtClean="0"/>
              <a:t>Freksa</a:t>
            </a:r>
            <a:r>
              <a:rPr lang="en-AU" sz="1200" dirty="0" smtClean="0"/>
              <a:t>,  C.  (Eds.)Proceedings of the 41st Annual Conference of the Cognitive Science Society.  Austin, TX: Cognitive Science Society.</a:t>
            </a:r>
          </a:p>
          <a:p>
            <a:endParaRPr lang="en-AU" sz="800" dirty="0"/>
          </a:p>
          <a:p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Baker, M., &amp; Dennis, S. (2018).  Examining the independence of scales </a:t>
            </a:r>
            <a:r>
              <a:rPr lang="en-AU" sz="1200" dirty="0" err="1" smtClean="0"/>
              <a:t>inepisodic</a:t>
            </a:r>
            <a:r>
              <a:rPr lang="en-AU" sz="1200" dirty="0" smtClean="0"/>
              <a:t> memory using experience sampling data. Proceedings of the 40th Annual Conference of the Cognitive Science Society.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Sreekumar, V., Evans. N.,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</a:t>
            </a:r>
            <a:r>
              <a:rPr lang="en-AU" sz="1200" dirty="0" err="1" smtClean="0"/>
              <a:t>Sederberg</a:t>
            </a:r>
            <a:r>
              <a:rPr lang="en-AU" sz="1200" dirty="0" smtClean="0"/>
              <a:t>, P. (2017). A hierarchical Bayesian  model  of  ”memory  for  when”  based  on  experience  sampling  data. Proceedings of the 39thAnnual Conference of the Cognitive Science Society.</a:t>
            </a:r>
          </a:p>
          <a:p>
            <a:endParaRPr lang="en-AU" sz="800" dirty="0"/>
          </a:p>
          <a:p>
            <a:r>
              <a:rPr lang="en-AU" sz="1200" dirty="0" smtClean="0"/>
              <a:t>Tillman, G., Howard, Z.,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 (2017).  The </a:t>
            </a:r>
            <a:r>
              <a:rPr lang="en-AU" sz="1200" dirty="0" err="1" smtClean="0"/>
              <a:t>Stroop</a:t>
            </a:r>
            <a:r>
              <a:rPr lang="en-AU" sz="1200" dirty="0" smtClean="0"/>
              <a:t> Effect From a Mixture of Reading Processes: A Fixed-Point Analysis. Proceedings of the 39th Annual Conference of the Cognitive Science Society</a:t>
            </a:r>
            <a:endParaRPr lang="en-AU" sz="1200" dirty="0"/>
          </a:p>
        </p:txBody>
      </p:sp>
      <p:sp>
        <p:nvSpPr>
          <p:cNvPr id="5" name="Oval 4"/>
          <p:cNvSpPr/>
          <p:nvPr/>
        </p:nvSpPr>
        <p:spPr>
          <a:xfrm>
            <a:off x="2142000" y="28448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2142000" y="266954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2142000" y="315722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2142000" y="364490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2142000" y="394208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2142000" y="442976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/>
          <p:cNvSpPr/>
          <p:nvPr/>
        </p:nvSpPr>
        <p:spPr>
          <a:xfrm>
            <a:off x="2142000" y="494660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2142000" y="540944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2142000" y="587228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2142000" y="638912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/>
          <p:cNvSpPr/>
          <p:nvPr/>
        </p:nvSpPr>
        <p:spPr>
          <a:xfrm>
            <a:off x="2142000" y="218186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/>
          <p:cNvSpPr/>
          <p:nvPr/>
        </p:nvSpPr>
        <p:spPr>
          <a:xfrm>
            <a:off x="2142000" y="170444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/>
          <p:cNvSpPr/>
          <p:nvPr/>
        </p:nvSpPr>
        <p:spPr>
          <a:xfrm>
            <a:off x="2142000" y="119558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/>
          <p:cNvSpPr/>
          <p:nvPr/>
        </p:nvSpPr>
        <p:spPr>
          <a:xfrm>
            <a:off x="2142000" y="71303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/>
          <p:cNvSpPr/>
          <p:nvPr/>
        </p:nvSpPr>
        <p:spPr>
          <a:xfrm>
            <a:off x="143407" y="11055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/>
          <p:cNvSpPr/>
          <p:nvPr/>
        </p:nvSpPr>
        <p:spPr>
          <a:xfrm>
            <a:off x="143407" y="2305299"/>
            <a:ext cx="180000" cy="180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143407" y="170442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15130" y="957055"/>
            <a:ext cx="11268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Prep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10590" y="1555895"/>
            <a:ext cx="15667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1628" y="2154735"/>
            <a:ext cx="1487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81550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2321" y="5099838"/>
            <a:ext cx="215693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 Reviewed</a:t>
            </a:r>
            <a:b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Conference</a:t>
            </a:r>
            <a:b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Proceedings</a:t>
            </a:r>
          </a:p>
        </p:txBody>
      </p:sp>
    </p:spTree>
    <p:extLst>
      <p:ext uri="{BB962C8B-B14F-4D97-AF65-F5344CB8AC3E}">
        <p14:creationId xmlns:p14="http://schemas.microsoft.com/office/powerpoint/2010/main" val="405754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27"/>
          <p:cNvSpPr/>
          <p:nvPr/>
        </p:nvSpPr>
        <p:spPr>
          <a:xfrm>
            <a:off x="8072846" y="1988026"/>
            <a:ext cx="346271" cy="3877197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Down Arrow 24"/>
          <p:cNvSpPr/>
          <p:nvPr/>
        </p:nvSpPr>
        <p:spPr>
          <a:xfrm>
            <a:off x="6003906" y="2507228"/>
            <a:ext cx="346271" cy="3357995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9166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 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Completion</a:t>
            </a: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3708" y="828931"/>
            <a:ext cx="3094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1:</a:t>
            </a:r>
          </a:p>
          <a:p>
            <a:pPr algn="ctr"/>
            <a:r>
              <a:rPr lang="en-AU" sz="2500" b="1" dirty="0" smtClean="0"/>
              <a:t>Comparing quantities</a:t>
            </a:r>
            <a:endParaRPr lang="en-AU" sz="2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19117" y="828931"/>
            <a:ext cx="31200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2:</a:t>
            </a:r>
          </a:p>
          <a:p>
            <a:pPr algn="ctr"/>
            <a:r>
              <a:rPr lang="en-AU" sz="2500" b="1" dirty="0" smtClean="0"/>
              <a:t>Number identification</a:t>
            </a:r>
            <a:endParaRPr lang="en-AU" sz="25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967749" y="13643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Ch1. Numerical Cognition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63637" y="182602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Ch2. Estimation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63637" y="278643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Ch3. Comparative Estimation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263637" y="374684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Ch4. Comparative </a:t>
            </a:r>
            <a:r>
              <a:rPr lang="en-AU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263637" y="470725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Ch5. Mixture Models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31867" y="1794192"/>
            <a:ext cx="4294510" cy="992247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Ch6. The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 of digits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831867" y="2976987"/>
            <a:ext cx="4294510" cy="1730271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Ch7. The cross cultural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vs English speaking cohort comparison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7748" y="598478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Ch8. General Conclusions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8072846" y="848607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Down Arrow 21"/>
          <p:cNvSpPr/>
          <p:nvPr/>
        </p:nvSpPr>
        <p:spPr>
          <a:xfrm>
            <a:off x="6003907" y="840394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Half Frame 17"/>
          <p:cNvSpPr/>
          <p:nvPr/>
        </p:nvSpPr>
        <p:spPr>
          <a:xfrm rot="13221186">
            <a:off x="6488521" y="2134068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Half Frame 18"/>
          <p:cNvSpPr/>
          <p:nvPr/>
        </p:nvSpPr>
        <p:spPr>
          <a:xfrm rot="13221186">
            <a:off x="6440897" y="4097583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rot="13221186">
            <a:off x="6440897" y="138834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9" name="Half Frame 28"/>
          <p:cNvSpPr/>
          <p:nvPr/>
        </p:nvSpPr>
        <p:spPr>
          <a:xfrm rot="13221186">
            <a:off x="6500701" y="3251043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2" name="Half Frame 31"/>
          <p:cNvSpPr/>
          <p:nvPr/>
        </p:nvSpPr>
        <p:spPr>
          <a:xfrm rot="13221186">
            <a:off x="8999839" y="510068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3" name="Half Frame 32"/>
          <p:cNvSpPr/>
          <p:nvPr/>
        </p:nvSpPr>
        <p:spPr>
          <a:xfrm rot="13221186">
            <a:off x="11142211" y="3552728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" name="Half Frame 33"/>
          <p:cNvSpPr/>
          <p:nvPr/>
        </p:nvSpPr>
        <p:spPr>
          <a:xfrm rot="13221186">
            <a:off x="11444060" y="1864694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5" name="Half Frame 34"/>
          <p:cNvSpPr/>
          <p:nvPr/>
        </p:nvSpPr>
        <p:spPr>
          <a:xfrm rot="13221186">
            <a:off x="8838746" y="-24804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ounded Rectangle 15"/>
          <p:cNvSpPr/>
          <p:nvPr/>
        </p:nvSpPr>
        <p:spPr>
          <a:xfrm>
            <a:off x="4851634" y="205989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Thank You!</a:t>
            </a:r>
            <a:endParaRPr lang="en-AU" sz="2500" b="1" dirty="0">
              <a:solidFill>
                <a:schemeClr val="bg1"/>
              </a:solidFill>
            </a:endParaRPr>
          </a:p>
        </p:txBody>
      </p:sp>
      <p:pic>
        <p:nvPicPr>
          <p:cNvPr id="25" name="Picture 2" descr="Image may contain: 14 people, people smiling, people sitting, table and indoor">
            <a:extLst>
              <a:ext uri="{FF2B5EF4-FFF2-40B4-BE49-F238E27FC236}">
                <a16:creationId xmlns:a16="http://schemas.microsoft.com/office/drawing/2014/main" id="{3A0302D3-AE91-49B2-B013-FD9A8D3A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09" y="888594"/>
            <a:ext cx="9818108" cy="55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98" y="1028343"/>
            <a:ext cx="2478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000" dirty="0"/>
          </a:p>
        </p:txBody>
      </p:sp>
    </p:spTree>
    <p:extLst>
      <p:ext uri="{BB962C8B-B14F-4D97-AF65-F5344CB8AC3E}">
        <p14:creationId xmlns:p14="http://schemas.microsoft.com/office/powerpoint/2010/main" val="14709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Use links below to save image.">
            <a:extLst>
              <a:ext uri="{FF2B5EF4-FFF2-40B4-BE49-F238E27FC236}">
                <a16:creationId xmlns:a16="http://schemas.microsoft.com/office/drawing/2014/main" id="{D04171A5-321F-4FCC-9BA4-773DFC4B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6619846" y="4646431"/>
            <a:ext cx="10278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~</a:t>
            </a:r>
            <a:r>
              <a:rPr lang="en-AU" sz="5000" b="1" dirty="0"/>
              <a:t>10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522125-E7DC-486B-BBBA-71379AE66A64}"/>
              </a:ext>
            </a:extLst>
          </p:cNvPr>
          <p:cNvSpPr/>
          <p:nvPr/>
        </p:nvSpPr>
        <p:spPr>
          <a:xfrm>
            <a:off x="2332383" y="5754914"/>
            <a:ext cx="9607826" cy="10291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406664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990150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</a:t>
            </a:r>
            <a:r>
              <a:rPr lang="en-AU" sz="2300" dirty="0" smtClean="0"/>
              <a:t>more than 10 </a:t>
            </a:r>
            <a:r>
              <a:rPr lang="en-AU" sz="2300" dirty="0"/>
              <a:t>blue </a:t>
            </a:r>
            <a:r>
              <a:rPr lang="en-AU" sz="2300" dirty="0" smtClean="0"/>
              <a:t>blocks? </a:t>
            </a:r>
            <a:endParaRPr lang="en-AU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2302602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 err="1" smtClean="0"/>
              <a:t>Subitizing</a:t>
            </a:r>
            <a:endParaRPr lang="en-AU" sz="3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2886088"/>
            <a:ext cx="487954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</a:t>
            </a:r>
            <a:r>
              <a:rPr lang="en-AU" sz="2300" dirty="0" smtClean="0"/>
              <a:t>highly accurate. Quantities ≤ 4</a:t>
            </a:r>
            <a:endParaRPr lang="en-AU" sz="23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522125-E7DC-486B-BBBA-71379AE66A64}"/>
              </a:ext>
            </a:extLst>
          </p:cNvPr>
          <p:cNvSpPr/>
          <p:nvPr/>
        </p:nvSpPr>
        <p:spPr>
          <a:xfrm>
            <a:off x="7121589" y="5732671"/>
            <a:ext cx="2992300" cy="8586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5671226" y="4613450"/>
            <a:ext cx="3001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000" b="1" dirty="0" smtClean="0"/>
              <a:t>Precisely 3</a:t>
            </a:r>
            <a:endParaRPr lang="en-AU" sz="5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5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23" grpId="0"/>
      <p:bldP spid="24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406664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990150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</a:t>
            </a:r>
            <a:r>
              <a:rPr lang="en-AU" sz="2300" dirty="0" smtClean="0"/>
              <a:t>more than 10 </a:t>
            </a:r>
            <a:r>
              <a:rPr lang="en-AU" sz="2300" dirty="0"/>
              <a:t>blue </a:t>
            </a:r>
            <a:r>
              <a:rPr lang="en-AU" sz="2300" dirty="0" smtClean="0"/>
              <a:t>blocks? </a:t>
            </a:r>
            <a:endParaRPr lang="en-AU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2302602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 err="1" smtClean="0"/>
              <a:t>Subitizing</a:t>
            </a:r>
            <a:endParaRPr lang="en-AU" sz="3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2886088"/>
            <a:ext cx="487954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</a:t>
            </a:r>
            <a:r>
              <a:rPr lang="en-AU" sz="2300" dirty="0" smtClean="0"/>
              <a:t>highly accurate. Quantities ≤ 4</a:t>
            </a:r>
            <a:endParaRPr lang="en-AU" sz="2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5671226" y="4613450"/>
            <a:ext cx="3001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000" b="1" dirty="0" smtClean="0"/>
              <a:t>Precisely 3</a:t>
            </a:r>
            <a:endParaRPr lang="en-AU" sz="5000" b="1" dirty="0"/>
          </a:p>
        </p:txBody>
      </p:sp>
      <p:pic>
        <p:nvPicPr>
          <p:cNvPr id="28" name="Picture 2" descr="Use links below to save image.">
            <a:extLst>
              <a:ext uri="{FF2B5EF4-FFF2-40B4-BE49-F238E27FC236}">
                <a16:creationId xmlns:a16="http://schemas.microsoft.com/office/drawing/2014/main" id="{A9CFC875-2229-4998-A9E8-ED935EA1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Use links below to save image.">
            <a:extLst>
              <a:ext uri="{FF2B5EF4-FFF2-40B4-BE49-F238E27FC236}">
                <a16:creationId xmlns:a16="http://schemas.microsoft.com/office/drawing/2014/main" id="{9D2FE859-64A8-4137-AE06-2FB03607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2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0104 -0.8391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Use links below to save image.">
            <a:extLst>
              <a:ext uri="{FF2B5EF4-FFF2-40B4-BE49-F238E27FC236}">
                <a16:creationId xmlns:a16="http://schemas.microsoft.com/office/drawing/2014/main" id="{8652A80F-D1A0-4E3E-A471-2EE58745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79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Use links below to save image.">
            <a:extLst>
              <a:ext uri="{FF2B5EF4-FFF2-40B4-BE49-F238E27FC236}">
                <a16:creationId xmlns:a16="http://schemas.microsoft.com/office/drawing/2014/main" id="{AA3A2EA7-1085-4C17-8C09-2B823172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DB4C90B-EF6F-42CE-BF78-0AEB384F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996" y="217212"/>
            <a:ext cx="8911843" cy="1617220"/>
          </a:xfrm>
        </p:spPr>
        <p:txBody>
          <a:bodyPr>
            <a:normAutofit fontScale="90000"/>
          </a:bodyPr>
          <a:lstStyle/>
          <a:p>
            <a:r>
              <a:rPr lang="en-AU" sz="4000" dirty="0" smtClean="0"/>
              <a:t>How </a:t>
            </a:r>
            <a:r>
              <a:rPr lang="en-AU" sz="4000" dirty="0"/>
              <a:t>does the human brain </a:t>
            </a:r>
            <a:r>
              <a:rPr lang="en-AU" sz="4000" dirty="0" smtClean="0"/>
              <a:t>enumerate and compare two item-sets </a:t>
            </a:r>
            <a:r>
              <a:rPr lang="en-AU" sz="4000" dirty="0"/>
              <a:t>at the same time?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1556 0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1543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8" descr="Image result for green lego blocks">
            <a:extLst>
              <a:ext uri="{FF2B5EF4-FFF2-40B4-BE49-F238E27FC236}">
                <a16:creationId xmlns:a16="http://schemas.microsoft.com/office/drawing/2014/main" id="{399CFD07-F4BE-40A4-9458-E710619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81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5251A8CF-59BE-497C-A4F4-C38FB26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09A1EC8D-DDC1-4331-80BB-E62EB5D8C969}"/>
              </a:ext>
            </a:extLst>
          </p:cNvPr>
          <p:cNvSpPr/>
          <p:nvPr/>
        </p:nvSpPr>
        <p:spPr>
          <a:xfrm rot="19515981" flipH="1">
            <a:off x="2396045" y="1965877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DB457-C17F-43AA-A1B3-9299CFD2A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08" y="2317210"/>
            <a:ext cx="1267139" cy="6517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D4C567-4D7B-4106-B7DF-F02D99DE4F12}"/>
              </a:ext>
            </a:extLst>
          </p:cNvPr>
          <p:cNvCxnSpPr>
            <a:cxnSpLocks/>
          </p:cNvCxnSpPr>
          <p:nvPr/>
        </p:nvCxnSpPr>
        <p:spPr>
          <a:xfrm>
            <a:off x="4214649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BE92ED-7396-414A-B51E-9536E3779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524" y="500525"/>
            <a:ext cx="1444032" cy="18284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2CFFBC-3B68-4493-9CF6-9C3130AF2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67" y="506875"/>
            <a:ext cx="1444032" cy="18284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F95AEE8-8529-4B53-BFB6-BC13D4E69090}"/>
              </a:ext>
            </a:extLst>
          </p:cNvPr>
          <p:cNvSpPr/>
          <p:nvPr/>
        </p:nvSpPr>
        <p:spPr>
          <a:xfrm>
            <a:off x="4160250" y="2411982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AFC5D8-833C-4335-AD12-F8246687E062}"/>
              </a:ext>
            </a:extLst>
          </p:cNvPr>
          <p:cNvCxnSpPr>
            <a:cxnSpLocks/>
          </p:cNvCxnSpPr>
          <p:nvPr/>
        </p:nvCxnSpPr>
        <p:spPr>
          <a:xfrm>
            <a:off x="7589723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EC9D4E-60F9-4581-96CC-9CDFE6369671}"/>
              </a:ext>
            </a:extLst>
          </p:cNvPr>
          <p:cNvSpPr txBox="1"/>
          <p:nvPr/>
        </p:nvSpPr>
        <p:spPr>
          <a:xfrm>
            <a:off x="2291672" y="90724"/>
            <a:ext cx="4077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Serial Processing System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8962717" y="4493742"/>
            <a:ext cx="3101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Parallel</a:t>
            </a:r>
          </a:p>
          <a:p>
            <a:r>
              <a:rPr lang="en-AU" sz="3000" b="1" dirty="0"/>
              <a:t>Processing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5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0.17083 -0.0051 L 0.17083 -0.17871 L 0.17161 -0.0051 L 0.45052 -0.00371 L 0.4513 -0.17315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0.07773 0.04907 L 0.1802 0.04907 L 0.33151 0.04675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30" grpId="0" animBg="1"/>
      <p:bldP spid="30" grpId="1" animBg="1"/>
      <p:bldP spid="31" grpId="0" animBg="1"/>
      <p:bldP spid="31" grpId="1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9726066" y="4385923"/>
            <a:ext cx="1544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(slow)</a:t>
            </a:r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D31BD052-604C-4CA5-A1A6-019A2547A0CD}"/>
              </a:ext>
            </a:extLst>
          </p:cNvPr>
          <p:cNvSpPr/>
          <p:nvPr/>
        </p:nvSpPr>
        <p:spPr>
          <a:xfrm rot="19515981" flipH="1">
            <a:off x="2366202" y="1162370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8" descr="Image result for green lego blocks">
            <a:extLst>
              <a:ext uri="{FF2B5EF4-FFF2-40B4-BE49-F238E27FC236}">
                <a16:creationId xmlns:a16="http://schemas.microsoft.com/office/drawing/2014/main" id="{BE617F87-C0BF-4803-A800-9388B629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-30778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0C5A7BE5-2211-43C4-A087-1B48C9B1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1677331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6571864-24A0-45D3-AFCA-D28EB795A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565" y="1513703"/>
            <a:ext cx="1267139" cy="6517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894306B-CE3D-4BF5-A39E-651138658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42" y="-28808"/>
            <a:ext cx="1444032" cy="18284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719C5B6-9A20-4D94-9431-4F2BAF67C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6941" y="1677331"/>
            <a:ext cx="1444032" cy="1828416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02F6F72-0212-49B6-9BA2-8B94D7F437B0}"/>
              </a:ext>
            </a:extLst>
          </p:cNvPr>
          <p:cNvCxnSpPr>
            <a:cxnSpLocks/>
          </p:cNvCxnSpPr>
          <p:nvPr/>
        </p:nvCxnSpPr>
        <p:spPr>
          <a:xfrm flipV="1">
            <a:off x="4132517" y="889405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252A40-1F8C-4DAF-9A47-D2C25F41B5EF}"/>
              </a:ext>
            </a:extLst>
          </p:cNvPr>
          <p:cNvCxnSpPr>
            <a:cxnSpLocks/>
          </p:cNvCxnSpPr>
          <p:nvPr/>
        </p:nvCxnSpPr>
        <p:spPr>
          <a:xfrm>
            <a:off x="4132517" y="2165490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9469E13-48D3-49AB-B02C-D755E8CAD583}"/>
              </a:ext>
            </a:extLst>
          </p:cNvPr>
          <p:cNvSpPr/>
          <p:nvPr/>
        </p:nvSpPr>
        <p:spPr>
          <a:xfrm>
            <a:off x="4024916" y="1047346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A13DA4-991F-4322-A041-B15899A19DF2}"/>
              </a:ext>
            </a:extLst>
          </p:cNvPr>
          <p:cNvSpPr/>
          <p:nvPr/>
        </p:nvSpPr>
        <p:spPr>
          <a:xfrm>
            <a:off x="3974674" y="2058285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51568E-D288-4FC6-8868-6D3DD1AD3824}"/>
              </a:ext>
            </a:extLst>
          </p:cNvPr>
          <p:cNvSpPr txBox="1"/>
          <p:nvPr/>
        </p:nvSpPr>
        <p:spPr>
          <a:xfrm>
            <a:off x="9601417" y="1116878"/>
            <a:ext cx="1768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Unlimited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(fast)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Workload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7683 0.04953 L 0.17826 0.04953 L 0.328 0.04675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247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85185E-6 L 0.0707 -0.04213 L 0.17526 -0.04699 L 0.32239 -0.05116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07708 0.04954 L 0.17903 0.04954 L 0.32968 0.04699 " pathEditMode="relative" rAng="0" ptsTypes="AAAA">
                                      <p:cBhvr>
                                        <p:cTn id="56" dur="3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247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58" dur="3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 animBg="1"/>
      <p:bldP spid="43" grpId="1" animBg="1"/>
      <p:bldP spid="44" grpId="0" animBg="1"/>
      <p:bldP spid="44" grpId="1" animBg="1"/>
      <p:bldP spid="46" grpId="0"/>
      <p:bldP spid="47" grpId="0" animBg="1"/>
      <p:bldP spid="55" grpId="0" animBg="1"/>
      <p:bldP spid="55" grpId="1" animBg="1"/>
      <p:bldP spid="56" grpId="0" animBg="1"/>
      <p:bldP spid="56" grpId="1" animBg="1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6303</Words>
  <Application>Microsoft Office PowerPoint</Application>
  <PresentationFormat>Widescreen</PresentationFormat>
  <Paragraphs>1021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Bell MT</vt:lpstr>
      <vt:lpstr>Bradley Hand ITC</vt:lpstr>
      <vt:lpstr>Calibri</vt:lpstr>
      <vt:lpstr>Calibri Light</vt:lpstr>
      <vt:lpstr>Cambria Math</vt:lpstr>
      <vt:lpstr>Times New Roman</vt:lpstr>
      <vt:lpstr>Office Theme</vt:lpstr>
      <vt:lpstr>Progress Seminar 2019: Paul Garrett  Understanding the cognitive mechanisms behind the comparison of quantities and the confusion of numbers   Supervised by Ami Eidels &amp; Scott Brown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human brain enumerate and compare two item-sets at the same time?</vt:lpstr>
      <vt:lpstr>PowerPoint Presentation</vt:lpstr>
      <vt:lpstr>PowerPoint Presentation</vt:lpstr>
      <vt:lpstr>Systems Factorial Technology (SFT)</vt:lpstr>
      <vt:lpstr>Systems Factorial Technology (SFT)</vt:lpstr>
      <vt:lpstr>Systems Factorial Technology (SFT)</vt:lpstr>
      <vt:lpstr>Systems Factorial Technology (SFT)</vt:lpstr>
      <vt:lpstr>PowerPoint Presentation</vt:lpstr>
      <vt:lpstr>PowerPoint Presentation</vt:lpstr>
      <vt:lpstr>PowerPoint Presentation</vt:lpstr>
      <vt:lpstr>PowerPoint Presentation</vt:lpstr>
      <vt:lpstr>Systems Factorial Technology (SFT)</vt:lpstr>
      <vt:lpstr>Systems Factorial Technology (SFT)</vt:lpstr>
      <vt:lpstr>Systems Factorial Technology (SFT)</vt:lpstr>
      <vt:lpstr>Item-Set Design</vt:lpstr>
      <vt:lpstr>Processing Architecture</vt:lpstr>
      <vt:lpstr>Workload Capacity</vt:lpstr>
      <vt:lpstr>PowerPoint Presentation</vt:lpstr>
      <vt:lpstr> Item-Set Design</vt:lpstr>
      <vt:lpstr>Processing Architecture</vt:lpstr>
      <vt:lpstr>Workload Capacity</vt:lpstr>
      <vt:lpstr>PowerPoint Presentation</vt:lpstr>
      <vt:lpstr>PowerPoint Presentation</vt:lpstr>
      <vt:lpstr>Study 4: Stimulating Mixtures of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Newcastle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Seminar: Paul Garrett</dc:title>
  <dc:creator>Paul Garrett</dc:creator>
  <cp:lastModifiedBy>Paul Garrett</cp:lastModifiedBy>
  <cp:revision>62</cp:revision>
  <dcterms:created xsi:type="dcterms:W3CDTF">2019-09-16T01:42:55Z</dcterms:created>
  <dcterms:modified xsi:type="dcterms:W3CDTF">2019-10-01T07:48:34Z</dcterms:modified>
</cp:coreProperties>
</file>